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2" r:id="rId3"/>
    <p:sldId id="257" r:id="rId4"/>
    <p:sldId id="258" r:id="rId5"/>
    <p:sldId id="259" r:id="rId6"/>
    <p:sldId id="281" r:id="rId7"/>
    <p:sldId id="261" r:id="rId8"/>
    <p:sldId id="280" r:id="rId9"/>
    <p:sldId id="262" r:id="rId10"/>
    <p:sldId id="263" r:id="rId11"/>
    <p:sldId id="264" r:id="rId12"/>
    <p:sldId id="265" r:id="rId13"/>
    <p:sldId id="276" r:id="rId14"/>
    <p:sldId id="266" r:id="rId15"/>
    <p:sldId id="275" r:id="rId16"/>
    <p:sldId id="271" r:id="rId17"/>
    <p:sldId id="279" r:id="rId18"/>
    <p:sldId id="268" r:id="rId19"/>
    <p:sldId id="274" r:id="rId20"/>
    <p:sldId id="269" r:id="rId21"/>
    <p:sldId id="267" r:id="rId22"/>
    <p:sldId id="277" r:id="rId23"/>
    <p:sldId id="283" r:id="rId24"/>
  </p:sldIdLst>
  <p:sldSz cx="12192000" cy="6858000"/>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4940" autoAdjust="0"/>
    <p:restoredTop sz="94660"/>
  </p:normalViewPr>
  <p:slideViewPr>
    <p:cSldViewPr snapToGrid="0">
      <p:cViewPr varScale="1">
        <p:scale>
          <a:sx n="82" d="100"/>
          <a:sy n="82" d="100"/>
        </p:scale>
        <p:origin x="45" y="2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09T13:36:51.044"/>
    </inkml:context>
    <inkml:brush xml:id="br0">
      <inkml:brushProperty name="width" value="0.35" units="cm"/>
      <inkml:brushProperty name="height" value="0.35" units="cm"/>
      <inkml:brushProperty name="color" value="#FFFFFF"/>
    </inkml:brush>
  </inkml:definitions>
  <inkml:trace contextRef="#ctx0" brushRef="#br0">200 3858 24575,'-6'-147'0,"-6"0"0,-35-165 0,18 104 0,20 133 0,-3-196 0,12 192 0,-3 0 0,-18-105 0,8 104 0,-6-139 0,19-83 0,2 128 0,-4 139 0,-11-59 0,7 57 0,-2-50 0,7-772 0,3 419 0,1 470 0,1-1 0,2 0 0,1 0 0,17 43 0,12 48 0,32 123 0,-61-214 0,-1 0 0,-1 0 0,3 55 0,-10 92 0,-1-63 0,3 785 0,0-2762 0,0 1853-227,-1 1-1,0-1 1,0 1-1,-1 0 1,-4-12-1</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0ECAD95-C0AA-20BE-3A03-E52EF924F245}"/>
              </a:ext>
            </a:extLst>
          </p:cNvPr>
          <p:cNvSpPr>
            <a:spLocks noGrp="1"/>
          </p:cNvSpPr>
          <p:nvPr>
            <p:ph type="ctrTitle"/>
          </p:nvPr>
        </p:nvSpPr>
        <p:spPr>
          <a:xfrm>
            <a:off x="1524000" y="1122363"/>
            <a:ext cx="9144000" cy="2387600"/>
          </a:xfrm>
        </p:spPr>
        <p:txBody>
          <a:bodyPr anchor="b"/>
          <a:lstStyle>
            <a:lvl1pPr algn="ctr">
              <a:defRPr sz="6000"/>
            </a:lvl1pPr>
          </a:lstStyle>
          <a:p>
            <a:r>
              <a:rPr lang="cs-CZ"/>
              <a:t>Kliknutím lze upravit styl.</a:t>
            </a:r>
          </a:p>
        </p:txBody>
      </p:sp>
      <p:sp>
        <p:nvSpPr>
          <p:cNvPr id="3" name="Podnadpis 2">
            <a:extLst>
              <a:ext uri="{FF2B5EF4-FFF2-40B4-BE49-F238E27FC236}">
                <a16:creationId xmlns:a16="http://schemas.microsoft.com/office/drawing/2014/main" id="{43F99F9A-4135-5317-D2B2-16E03F283F6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můžete upravit styl předlohy.</a:t>
            </a:r>
          </a:p>
        </p:txBody>
      </p:sp>
      <p:sp>
        <p:nvSpPr>
          <p:cNvPr id="4" name="Zástupný symbol pro datum 3">
            <a:extLst>
              <a:ext uri="{FF2B5EF4-FFF2-40B4-BE49-F238E27FC236}">
                <a16:creationId xmlns:a16="http://schemas.microsoft.com/office/drawing/2014/main" id="{F885A404-40A7-398C-11B9-6B0FBE62EF88}"/>
              </a:ext>
            </a:extLst>
          </p:cNvPr>
          <p:cNvSpPr>
            <a:spLocks noGrp="1"/>
          </p:cNvSpPr>
          <p:nvPr>
            <p:ph type="dt" sz="half" idx="10"/>
          </p:nvPr>
        </p:nvSpPr>
        <p:spPr/>
        <p:txBody>
          <a:bodyPr/>
          <a:lstStyle/>
          <a:p>
            <a:fld id="{8D4A1CD9-6C2B-4F15-9A5A-9EB554EB76F8}" type="datetimeFigureOut">
              <a:rPr lang="cs-CZ" smtClean="0"/>
              <a:t>23.08.2025</a:t>
            </a:fld>
            <a:endParaRPr lang="cs-CZ"/>
          </a:p>
        </p:txBody>
      </p:sp>
      <p:sp>
        <p:nvSpPr>
          <p:cNvPr id="5" name="Zástupný symbol pro zápatí 4">
            <a:extLst>
              <a:ext uri="{FF2B5EF4-FFF2-40B4-BE49-F238E27FC236}">
                <a16:creationId xmlns:a16="http://schemas.microsoft.com/office/drawing/2014/main" id="{E4D5A98A-5230-3E51-78A9-4DB25996A16A}"/>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531EBD18-6D37-8B14-A7AF-2C5F81DAE828}"/>
              </a:ext>
            </a:extLst>
          </p:cNvPr>
          <p:cNvSpPr>
            <a:spLocks noGrp="1"/>
          </p:cNvSpPr>
          <p:nvPr>
            <p:ph type="sldNum" sz="quarter" idx="12"/>
          </p:nvPr>
        </p:nvSpPr>
        <p:spPr/>
        <p:txBody>
          <a:bodyPr/>
          <a:lstStyle/>
          <a:p>
            <a:fld id="{E1525476-873E-4C2D-923A-BCB147A9E6F3}" type="slidenum">
              <a:rPr lang="cs-CZ" smtClean="0"/>
              <a:t>‹#›</a:t>
            </a:fld>
            <a:endParaRPr lang="cs-CZ"/>
          </a:p>
        </p:txBody>
      </p:sp>
    </p:spTree>
    <p:extLst>
      <p:ext uri="{BB962C8B-B14F-4D97-AF65-F5344CB8AC3E}">
        <p14:creationId xmlns:p14="http://schemas.microsoft.com/office/powerpoint/2010/main" val="6595174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37304E2-5C55-CA24-5589-2BDAA701BC99}"/>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DC3C155A-631B-C46D-B9FC-0C054006BF43}"/>
              </a:ext>
            </a:extLst>
          </p:cNvPr>
          <p:cNvSpPr>
            <a:spLocks noGrp="1"/>
          </p:cNvSpPr>
          <p:nvPr>
            <p:ph idx="1"/>
          </p:nvPr>
        </p:nvSpPr>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D918E487-A7ED-1713-93F9-0AE936B45F32}"/>
              </a:ext>
            </a:extLst>
          </p:cNvPr>
          <p:cNvSpPr>
            <a:spLocks noGrp="1"/>
          </p:cNvSpPr>
          <p:nvPr>
            <p:ph type="dt" sz="half" idx="10"/>
          </p:nvPr>
        </p:nvSpPr>
        <p:spPr/>
        <p:txBody>
          <a:bodyPr/>
          <a:lstStyle/>
          <a:p>
            <a:fld id="{8D4A1CD9-6C2B-4F15-9A5A-9EB554EB76F8}" type="datetimeFigureOut">
              <a:rPr lang="cs-CZ" smtClean="0"/>
              <a:t>23.08.2025</a:t>
            </a:fld>
            <a:endParaRPr lang="cs-CZ"/>
          </a:p>
        </p:txBody>
      </p:sp>
      <p:sp>
        <p:nvSpPr>
          <p:cNvPr id="5" name="Zástupný symbol pro zápatí 4">
            <a:extLst>
              <a:ext uri="{FF2B5EF4-FFF2-40B4-BE49-F238E27FC236}">
                <a16:creationId xmlns:a16="http://schemas.microsoft.com/office/drawing/2014/main" id="{63B4D51D-C026-0658-3C13-6FF7C39849A9}"/>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1C714AA4-29EF-F281-5B1D-F572F61CDDBA}"/>
              </a:ext>
            </a:extLst>
          </p:cNvPr>
          <p:cNvSpPr>
            <a:spLocks noGrp="1"/>
          </p:cNvSpPr>
          <p:nvPr>
            <p:ph type="sldNum" sz="quarter" idx="12"/>
          </p:nvPr>
        </p:nvSpPr>
        <p:spPr/>
        <p:txBody>
          <a:bodyPr/>
          <a:lstStyle/>
          <a:p>
            <a:fld id="{E1525476-873E-4C2D-923A-BCB147A9E6F3}" type="slidenum">
              <a:rPr lang="cs-CZ" smtClean="0"/>
              <a:t>‹#›</a:t>
            </a:fld>
            <a:endParaRPr lang="cs-CZ"/>
          </a:p>
        </p:txBody>
      </p:sp>
    </p:spTree>
    <p:extLst>
      <p:ext uri="{BB962C8B-B14F-4D97-AF65-F5344CB8AC3E}">
        <p14:creationId xmlns:p14="http://schemas.microsoft.com/office/powerpoint/2010/main" val="23295115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oddílu">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5472CAE-F52C-A665-0072-06DD232C9AA2}"/>
              </a:ext>
            </a:extLst>
          </p:cNvPr>
          <p:cNvSpPr>
            <a:spLocks noGrp="1"/>
          </p:cNvSpPr>
          <p:nvPr>
            <p:ph type="title"/>
          </p:nvPr>
        </p:nvSpPr>
        <p:spPr>
          <a:xfrm>
            <a:off x="831850" y="1709738"/>
            <a:ext cx="10515600" cy="2852737"/>
          </a:xfrm>
        </p:spPr>
        <p:txBody>
          <a:bodyPr anchor="b"/>
          <a:lstStyle>
            <a:lvl1pPr>
              <a:defRPr sz="6000"/>
            </a:lvl1pPr>
          </a:lstStyle>
          <a:p>
            <a:r>
              <a:rPr lang="cs-CZ"/>
              <a:t>Kliknutím lze upravit styl.</a:t>
            </a:r>
          </a:p>
        </p:txBody>
      </p:sp>
      <p:sp>
        <p:nvSpPr>
          <p:cNvPr id="3" name="Zástupný text 2">
            <a:extLst>
              <a:ext uri="{FF2B5EF4-FFF2-40B4-BE49-F238E27FC236}">
                <a16:creationId xmlns:a16="http://schemas.microsoft.com/office/drawing/2014/main" id="{C006FACF-CD7A-43AD-0F53-C5BBE30ECA9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cs-CZ"/>
              <a:t>Po kliknutí můžete upravovat styly textu v předloze.</a:t>
            </a:r>
          </a:p>
        </p:txBody>
      </p:sp>
      <p:sp>
        <p:nvSpPr>
          <p:cNvPr id="4" name="Zástupný symbol pro datum 3">
            <a:extLst>
              <a:ext uri="{FF2B5EF4-FFF2-40B4-BE49-F238E27FC236}">
                <a16:creationId xmlns:a16="http://schemas.microsoft.com/office/drawing/2014/main" id="{55045D33-666E-B261-A93F-AE7614D64AAC}"/>
              </a:ext>
            </a:extLst>
          </p:cNvPr>
          <p:cNvSpPr>
            <a:spLocks noGrp="1"/>
          </p:cNvSpPr>
          <p:nvPr>
            <p:ph type="dt" sz="half" idx="10"/>
          </p:nvPr>
        </p:nvSpPr>
        <p:spPr/>
        <p:txBody>
          <a:bodyPr/>
          <a:lstStyle/>
          <a:p>
            <a:fld id="{8D4A1CD9-6C2B-4F15-9A5A-9EB554EB76F8}" type="datetimeFigureOut">
              <a:rPr lang="cs-CZ" smtClean="0"/>
              <a:t>23.08.2025</a:t>
            </a:fld>
            <a:endParaRPr lang="cs-CZ"/>
          </a:p>
        </p:txBody>
      </p:sp>
      <p:sp>
        <p:nvSpPr>
          <p:cNvPr id="5" name="Zástupný symbol pro zápatí 4">
            <a:extLst>
              <a:ext uri="{FF2B5EF4-FFF2-40B4-BE49-F238E27FC236}">
                <a16:creationId xmlns:a16="http://schemas.microsoft.com/office/drawing/2014/main" id="{3DAE26DE-DBE1-E7CF-8610-616435C5452B}"/>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2DB52EC3-95CF-4A97-BCDC-A01B80DD1C57}"/>
              </a:ext>
            </a:extLst>
          </p:cNvPr>
          <p:cNvSpPr>
            <a:spLocks noGrp="1"/>
          </p:cNvSpPr>
          <p:nvPr>
            <p:ph type="sldNum" sz="quarter" idx="12"/>
          </p:nvPr>
        </p:nvSpPr>
        <p:spPr/>
        <p:txBody>
          <a:bodyPr/>
          <a:lstStyle/>
          <a:p>
            <a:fld id="{E1525476-873E-4C2D-923A-BCB147A9E6F3}" type="slidenum">
              <a:rPr lang="cs-CZ" smtClean="0"/>
              <a:t>‹#›</a:t>
            </a:fld>
            <a:endParaRPr lang="cs-CZ"/>
          </a:p>
        </p:txBody>
      </p:sp>
    </p:spTree>
    <p:extLst>
      <p:ext uri="{BB962C8B-B14F-4D97-AF65-F5344CB8AC3E}">
        <p14:creationId xmlns:p14="http://schemas.microsoft.com/office/powerpoint/2010/main" val="23313640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9DFC98E-208F-DB01-C2E0-D67C47834F88}"/>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36F7F7BB-01AE-CDBE-A38B-60B198A7FD07}"/>
              </a:ext>
            </a:extLst>
          </p:cNvPr>
          <p:cNvSpPr>
            <a:spLocks noGrp="1"/>
          </p:cNvSpPr>
          <p:nvPr>
            <p:ph sz="half" idx="1"/>
          </p:nvPr>
        </p:nvSpPr>
        <p:spPr>
          <a:xfrm>
            <a:off x="838200" y="1825625"/>
            <a:ext cx="51816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obsah 3">
            <a:extLst>
              <a:ext uri="{FF2B5EF4-FFF2-40B4-BE49-F238E27FC236}">
                <a16:creationId xmlns:a16="http://schemas.microsoft.com/office/drawing/2014/main" id="{F4AA929C-BA07-A864-AB26-CA058FC33247}"/>
              </a:ext>
            </a:extLst>
          </p:cNvPr>
          <p:cNvSpPr>
            <a:spLocks noGrp="1"/>
          </p:cNvSpPr>
          <p:nvPr>
            <p:ph sz="half" idx="2"/>
          </p:nvPr>
        </p:nvSpPr>
        <p:spPr>
          <a:xfrm>
            <a:off x="6172200" y="1825625"/>
            <a:ext cx="51816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datum 4">
            <a:extLst>
              <a:ext uri="{FF2B5EF4-FFF2-40B4-BE49-F238E27FC236}">
                <a16:creationId xmlns:a16="http://schemas.microsoft.com/office/drawing/2014/main" id="{E43E8B91-C32B-148A-2371-42E6F140438C}"/>
              </a:ext>
            </a:extLst>
          </p:cNvPr>
          <p:cNvSpPr>
            <a:spLocks noGrp="1"/>
          </p:cNvSpPr>
          <p:nvPr>
            <p:ph type="dt" sz="half" idx="10"/>
          </p:nvPr>
        </p:nvSpPr>
        <p:spPr/>
        <p:txBody>
          <a:bodyPr/>
          <a:lstStyle/>
          <a:p>
            <a:fld id="{8D4A1CD9-6C2B-4F15-9A5A-9EB554EB76F8}" type="datetimeFigureOut">
              <a:rPr lang="cs-CZ" smtClean="0"/>
              <a:t>23.08.2025</a:t>
            </a:fld>
            <a:endParaRPr lang="cs-CZ"/>
          </a:p>
        </p:txBody>
      </p:sp>
      <p:sp>
        <p:nvSpPr>
          <p:cNvPr id="6" name="Zástupný symbol pro zápatí 5">
            <a:extLst>
              <a:ext uri="{FF2B5EF4-FFF2-40B4-BE49-F238E27FC236}">
                <a16:creationId xmlns:a16="http://schemas.microsoft.com/office/drawing/2014/main" id="{62A2FACA-293A-9EA0-52EF-ABB59B78CBD2}"/>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2D723E31-64C3-F677-D612-B202DBDD2494}"/>
              </a:ext>
            </a:extLst>
          </p:cNvPr>
          <p:cNvSpPr>
            <a:spLocks noGrp="1"/>
          </p:cNvSpPr>
          <p:nvPr>
            <p:ph type="sldNum" sz="quarter" idx="12"/>
          </p:nvPr>
        </p:nvSpPr>
        <p:spPr/>
        <p:txBody>
          <a:bodyPr/>
          <a:lstStyle/>
          <a:p>
            <a:fld id="{E1525476-873E-4C2D-923A-BCB147A9E6F3}" type="slidenum">
              <a:rPr lang="cs-CZ" smtClean="0"/>
              <a:t>‹#›</a:t>
            </a:fld>
            <a:endParaRPr lang="cs-CZ"/>
          </a:p>
        </p:txBody>
      </p:sp>
    </p:spTree>
    <p:extLst>
      <p:ext uri="{BB962C8B-B14F-4D97-AF65-F5344CB8AC3E}">
        <p14:creationId xmlns:p14="http://schemas.microsoft.com/office/powerpoint/2010/main" val="28833004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B152D72-E60C-31BD-8F12-FEB5CE520F45}"/>
              </a:ext>
            </a:extLst>
          </p:cNvPr>
          <p:cNvSpPr>
            <a:spLocks noGrp="1"/>
          </p:cNvSpPr>
          <p:nvPr>
            <p:ph type="title"/>
          </p:nvPr>
        </p:nvSpPr>
        <p:spPr>
          <a:xfrm>
            <a:off x="839788" y="365125"/>
            <a:ext cx="10515600" cy="1325563"/>
          </a:xfrm>
        </p:spPr>
        <p:txBody>
          <a:bodyPr/>
          <a:lstStyle/>
          <a:p>
            <a:r>
              <a:rPr lang="cs-CZ"/>
              <a:t>Kliknutím lze upravit styl.</a:t>
            </a:r>
          </a:p>
        </p:txBody>
      </p:sp>
      <p:sp>
        <p:nvSpPr>
          <p:cNvPr id="3" name="Zástupný text 2">
            <a:extLst>
              <a:ext uri="{FF2B5EF4-FFF2-40B4-BE49-F238E27FC236}">
                <a16:creationId xmlns:a16="http://schemas.microsoft.com/office/drawing/2014/main" id="{257B0EE6-843B-05B0-A74C-B637BDDB7D2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4" name="Zástupný obsah 3">
            <a:extLst>
              <a:ext uri="{FF2B5EF4-FFF2-40B4-BE49-F238E27FC236}">
                <a16:creationId xmlns:a16="http://schemas.microsoft.com/office/drawing/2014/main" id="{741BC489-C09D-60F3-8E2C-DAEEA4FA5B76}"/>
              </a:ext>
            </a:extLst>
          </p:cNvPr>
          <p:cNvSpPr>
            <a:spLocks noGrp="1"/>
          </p:cNvSpPr>
          <p:nvPr>
            <p:ph sz="half" idx="2"/>
          </p:nvPr>
        </p:nvSpPr>
        <p:spPr>
          <a:xfrm>
            <a:off x="839788" y="2505075"/>
            <a:ext cx="5157787" cy="368458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text 4">
            <a:extLst>
              <a:ext uri="{FF2B5EF4-FFF2-40B4-BE49-F238E27FC236}">
                <a16:creationId xmlns:a16="http://schemas.microsoft.com/office/drawing/2014/main" id="{4877FC2C-A961-4D42-C38A-92389B9E0AC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6" name="Zástupný obsah 5">
            <a:extLst>
              <a:ext uri="{FF2B5EF4-FFF2-40B4-BE49-F238E27FC236}">
                <a16:creationId xmlns:a16="http://schemas.microsoft.com/office/drawing/2014/main" id="{0C9EFABC-A468-B053-356B-97890146190E}"/>
              </a:ext>
            </a:extLst>
          </p:cNvPr>
          <p:cNvSpPr>
            <a:spLocks noGrp="1"/>
          </p:cNvSpPr>
          <p:nvPr>
            <p:ph sz="quarter" idx="4"/>
          </p:nvPr>
        </p:nvSpPr>
        <p:spPr>
          <a:xfrm>
            <a:off x="6172200" y="2505075"/>
            <a:ext cx="5183188" cy="368458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7" name="Zástupný symbol pro datum 6">
            <a:extLst>
              <a:ext uri="{FF2B5EF4-FFF2-40B4-BE49-F238E27FC236}">
                <a16:creationId xmlns:a16="http://schemas.microsoft.com/office/drawing/2014/main" id="{3F16E3E6-3AD4-30F0-E8EA-FADC2EA34BCE}"/>
              </a:ext>
            </a:extLst>
          </p:cNvPr>
          <p:cNvSpPr>
            <a:spLocks noGrp="1"/>
          </p:cNvSpPr>
          <p:nvPr>
            <p:ph type="dt" sz="half" idx="10"/>
          </p:nvPr>
        </p:nvSpPr>
        <p:spPr/>
        <p:txBody>
          <a:bodyPr/>
          <a:lstStyle/>
          <a:p>
            <a:fld id="{8D4A1CD9-6C2B-4F15-9A5A-9EB554EB76F8}" type="datetimeFigureOut">
              <a:rPr lang="cs-CZ" smtClean="0"/>
              <a:t>23.08.2025</a:t>
            </a:fld>
            <a:endParaRPr lang="cs-CZ"/>
          </a:p>
        </p:txBody>
      </p:sp>
      <p:sp>
        <p:nvSpPr>
          <p:cNvPr id="8" name="Zástupný symbol pro zápatí 7">
            <a:extLst>
              <a:ext uri="{FF2B5EF4-FFF2-40B4-BE49-F238E27FC236}">
                <a16:creationId xmlns:a16="http://schemas.microsoft.com/office/drawing/2014/main" id="{4995BDDC-D420-25EA-8971-5C8C478130B1}"/>
              </a:ext>
            </a:extLst>
          </p:cNvPr>
          <p:cNvSpPr>
            <a:spLocks noGrp="1"/>
          </p:cNvSpPr>
          <p:nvPr>
            <p:ph type="ftr" sz="quarter" idx="11"/>
          </p:nvPr>
        </p:nvSpPr>
        <p:spPr/>
        <p:txBody>
          <a:bodyPr/>
          <a:lstStyle/>
          <a:p>
            <a:endParaRPr lang="cs-CZ"/>
          </a:p>
        </p:txBody>
      </p:sp>
      <p:sp>
        <p:nvSpPr>
          <p:cNvPr id="9" name="Zástupný symbol pro číslo snímku 8">
            <a:extLst>
              <a:ext uri="{FF2B5EF4-FFF2-40B4-BE49-F238E27FC236}">
                <a16:creationId xmlns:a16="http://schemas.microsoft.com/office/drawing/2014/main" id="{2D6CC1F6-4786-B150-EFF2-0BDB0E47FDCF}"/>
              </a:ext>
            </a:extLst>
          </p:cNvPr>
          <p:cNvSpPr>
            <a:spLocks noGrp="1"/>
          </p:cNvSpPr>
          <p:nvPr>
            <p:ph type="sldNum" sz="quarter" idx="12"/>
          </p:nvPr>
        </p:nvSpPr>
        <p:spPr/>
        <p:txBody>
          <a:bodyPr/>
          <a:lstStyle/>
          <a:p>
            <a:fld id="{E1525476-873E-4C2D-923A-BCB147A9E6F3}" type="slidenum">
              <a:rPr lang="cs-CZ" smtClean="0"/>
              <a:t>‹#›</a:t>
            </a:fld>
            <a:endParaRPr lang="cs-CZ"/>
          </a:p>
        </p:txBody>
      </p:sp>
    </p:spTree>
    <p:extLst>
      <p:ext uri="{BB962C8B-B14F-4D97-AF65-F5344CB8AC3E}">
        <p14:creationId xmlns:p14="http://schemas.microsoft.com/office/powerpoint/2010/main" val="618579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7812392-1E67-B7E8-42A3-30BDC61DDB93}"/>
              </a:ext>
            </a:extLst>
          </p:cNvPr>
          <p:cNvSpPr>
            <a:spLocks noGrp="1"/>
          </p:cNvSpPr>
          <p:nvPr>
            <p:ph type="title"/>
          </p:nvPr>
        </p:nvSpPr>
        <p:spPr/>
        <p:txBody>
          <a:bodyPr/>
          <a:lstStyle/>
          <a:p>
            <a:r>
              <a:rPr lang="cs-CZ"/>
              <a:t>Kliknutím lze upravit styl.</a:t>
            </a:r>
          </a:p>
        </p:txBody>
      </p:sp>
      <p:sp>
        <p:nvSpPr>
          <p:cNvPr id="3" name="Zástupný symbol pro datum 2">
            <a:extLst>
              <a:ext uri="{FF2B5EF4-FFF2-40B4-BE49-F238E27FC236}">
                <a16:creationId xmlns:a16="http://schemas.microsoft.com/office/drawing/2014/main" id="{ED344670-9FD6-41B4-4099-A2026393D366}"/>
              </a:ext>
            </a:extLst>
          </p:cNvPr>
          <p:cNvSpPr>
            <a:spLocks noGrp="1"/>
          </p:cNvSpPr>
          <p:nvPr>
            <p:ph type="dt" sz="half" idx="10"/>
          </p:nvPr>
        </p:nvSpPr>
        <p:spPr/>
        <p:txBody>
          <a:bodyPr/>
          <a:lstStyle/>
          <a:p>
            <a:fld id="{8D4A1CD9-6C2B-4F15-9A5A-9EB554EB76F8}" type="datetimeFigureOut">
              <a:rPr lang="cs-CZ" smtClean="0"/>
              <a:t>23.08.2025</a:t>
            </a:fld>
            <a:endParaRPr lang="cs-CZ"/>
          </a:p>
        </p:txBody>
      </p:sp>
      <p:sp>
        <p:nvSpPr>
          <p:cNvPr id="4" name="Zástupný symbol pro zápatí 3">
            <a:extLst>
              <a:ext uri="{FF2B5EF4-FFF2-40B4-BE49-F238E27FC236}">
                <a16:creationId xmlns:a16="http://schemas.microsoft.com/office/drawing/2014/main" id="{B49159AE-3BF5-38B9-CE04-7DCB9487A4B9}"/>
              </a:ext>
            </a:extLst>
          </p:cNvPr>
          <p:cNvSpPr>
            <a:spLocks noGrp="1"/>
          </p:cNvSpPr>
          <p:nvPr>
            <p:ph type="ftr" sz="quarter" idx="11"/>
          </p:nvPr>
        </p:nvSpPr>
        <p:spPr/>
        <p:txBody>
          <a:bodyPr/>
          <a:lstStyle/>
          <a:p>
            <a:endParaRPr lang="cs-CZ"/>
          </a:p>
        </p:txBody>
      </p:sp>
      <p:sp>
        <p:nvSpPr>
          <p:cNvPr id="5" name="Zástupný symbol pro číslo snímku 4">
            <a:extLst>
              <a:ext uri="{FF2B5EF4-FFF2-40B4-BE49-F238E27FC236}">
                <a16:creationId xmlns:a16="http://schemas.microsoft.com/office/drawing/2014/main" id="{325F94CA-35FC-A47F-4760-2542856F6FED}"/>
              </a:ext>
            </a:extLst>
          </p:cNvPr>
          <p:cNvSpPr>
            <a:spLocks noGrp="1"/>
          </p:cNvSpPr>
          <p:nvPr>
            <p:ph type="sldNum" sz="quarter" idx="12"/>
          </p:nvPr>
        </p:nvSpPr>
        <p:spPr/>
        <p:txBody>
          <a:bodyPr/>
          <a:lstStyle/>
          <a:p>
            <a:fld id="{E1525476-873E-4C2D-923A-BCB147A9E6F3}" type="slidenum">
              <a:rPr lang="cs-CZ" smtClean="0"/>
              <a:t>‹#›</a:t>
            </a:fld>
            <a:endParaRPr lang="cs-CZ"/>
          </a:p>
        </p:txBody>
      </p:sp>
    </p:spTree>
    <p:extLst>
      <p:ext uri="{BB962C8B-B14F-4D97-AF65-F5344CB8AC3E}">
        <p14:creationId xmlns:p14="http://schemas.microsoft.com/office/powerpoint/2010/main" val="36385718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a:extLst>
              <a:ext uri="{FF2B5EF4-FFF2-40B4-BE49-F238E27FC236}">
                <a16:creationId xmlns:a16="http://schemas.microsoft.com/office/drawing/2014/main" id="{BBE92B08-F066-4AFA-9615-EE2B8FAC937C}"/>
              </a:ext>
            </a:extLst>
          </p:cNvPr>
          <p:cNvSpPr>
            <a:spLocks noGrp="1"/>
          </p:cNvSpPr>
          <p:nvPr>
            <p:ph type="dt" sz="half" idx="10"/>
          </p:nvPr>
        </p:nvSpPr>
        <p:spPr/>
        <p:txBody>
          <a:bodyPr/>
          <a:lstStyle/>
          <a:p>
            <a:fld id="{8D4A1CD9-6C2B-4F15-9A5A-9EB554EB76F8}" type="datetimeFigureOut">
              <a:rPr lang="cs-CZ" smtClean="0"/>
              <a:t>23.08.2025</a:t>
            </a:fld>
            <a:endParaRPr lang="cs-CZ"/>
          </a:p>
        </p:txBody>
      </p:sp>
      <p:sp>
        <p:nvSpPr>
          <p:cNvPr id="3" name="Zástupný symbol pro zápatí 2">
            <a:extLst>
              <a:ext uri="{FF2B5EF4-FFF2-40B4-BE49-F238E27FC236}">
                <a16:creationId xmlns:a16="http://schemas.microsoft.com/office/drawing/2014/main" id="{C90A2A1E-C33D-D9B5-1538-48DFCD17E4D8}"/>
              </a:ext>
            </a:extLst>
          </p:cNvPr>
          <p:cNvSpPr>
            <a:spLocks noGrp="1"/>
          </p:cNvSpPr>
          <p:nvPr>
            <p:ph type="ftr" sz="quarter" idx="11"/>
          </p:nvPr>
        </p:nvSpPr>
        <p:spPr/>
        <p:txBody>
          <a:bodyPr/>
          <a:lstStyle/>
          <a:p>
            <a:endParaRPr lang="cs-CZ"/>
          </a:p>
        </p:txBody>
      </p:sp>
      <p:sp>
        <p:nvSpPr>
          <p:cNvPr id="4" name="Zástupný symbol pro číslo snímku 3">
            <a:extLst>
              <a:ext uri="{FF2B5EF4-FFF2-40B4-BE49-F238E27FC236}">
                <a16:creationId xmlns:a16="http://schemas.microsoft.com/office/drawing/2014/main" id="{84D020A2-C759-5DA7-6DE2-F17D16979576}"/>
              </a:ext>
            </a:extLst>
          </p:cNvPr>
          <p:cNvSpPr>
            <a:spLocks noGrp="1"/>
          </p:cNvSpPr>
          <p:nvPr>
            <p:ph type="sldNum" sz="quarter" idx="12"/>
          </p:nvPr>
        </p:nvSpPr>
        <p:spPr/>
        <p:txBody>
          <a:bodyPr/>
          <a:lstStyle/>
          <a:p>
            <a:fld id="{E1525476-873E-4C2D-923A-BCB147A9E6F3}" type="slidenum">
              <a:rPr lang="cs-CZ" smtClean="0"/>
              <a:t>‹#›</a:t>
            </a:fld>
            <a:endParaRPr lang="cs-CZ"/>
          </a:p>
        </p:txBody>
      </p:sp>
    </p:spTree>
    <p:extLst>
      <p:ext uri="{BB962C8B-B14F-4D97-AF65-F5344CB8AC3E}">
        <p14:creationId xmlns:p14="http://schemas.microsoft.com/office/powerpoint/2010/main" val="17297271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D624A57-A9A9-19BC-1E13-97278AEC843A}"/>
              </a:ext>
            </a:extLst>
          </p:cNvPr>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obsah 2">
            <a:extLst>
              <a:ext uri="{FF2B5EF4-FFF2-40B4-BE49-F238E27FC236}">
                <a16:creationId xmlns:a16="http://schemas.microsoft.com/office/drawing/2014/main" id="{8BD5977C-561E-1222-3CC1-DAA9DB5A9F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text 3">
            <a:extLst>
              <a:ext uri="{FF2B5EF4-FFF2-40B4-BE49-F238E27FC236}">
                <a16:creationId xmlns:a16="http://schemas.microsoft.com/office/drawing/2014/main" id="{1D6ECF3D-DF23-9D52-E7E3-22CFBAEF87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Po kliknutí můžete upravovat styly textu v předloze.</a:t>
            </a:r>
          </a:p>
        </p:txBody>
      </p:sp>
      <p:sp>
        <p:nvSpPr>
          <p:cNvPr id="5" name="Zástupný symbol pro datum 4">
            <a:extLst>
              <a:ext uri="{FF2B5EF4-FFF2-40B4-BE49-F238E27FC236}">
                <a16:creationId xmlns:a16="http://schemas.microsoft.com/office/drawing/2014/main" id="{27E1F915-1F25-4AFA-4865-2044E260A392}"/>
              </a:ext>
            </a:extLst>
          </p:cNvPr>
          <p:cNvSpPr>
            <a:spLocks noGrp="1"/>
          </p:cNvSpPr>
          <p:nvPr>
            <p:ph type="dt" sz="half" idx="10"/>
          </p:nvPr>
        </p:nvSpPr>
        <p:spPr/>
        <p:txBody>
          <a:bodyPr/>
          <a:lstStyle/>
          <a:p>
            <a:fld id="{8D4A1CD9-6C2B-4F15-9A5A-9EB554EB76F8}" type="datetimeFigureOut">
              <a:rPr lang="cs-CZ" smtClean="0"/>
              <a:t>23.08.2025</a:t>
            </a:fld>
            <a:endParaRPr lang="cs-CZ"/>
          </a:p>
        </p:txBody>
      </p:sp>
      <p:sp>
        <p:nvSpPr>
          <p:cNvPr id="6" name="Zástupný symbol pro zápatí 5">
            <a:extLst>
              <a:ext uri="{FF2B5EF4-FFF2-40B4-BE49-F238E27FC236}">
                <a16:creationId xmlns:a16="http://schemas.microsoft.com/office/drawing/2014/main" id="{59940515-0C0D-FD99-9D5B-4FBD85E215FD}"/>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C6574108-896D-1025-E127-1CEBEBEC0855}"/>
              </a:ext>
            </a:extLst>
          </p:cNvPr>
          <p:cNvSpPr>
            <a:spLocks noGrp="1"/>
          </p:cNvSpPr>
          <p:nvPr>
            <p:ph type="sldNum" sz="quarter" idx="12"/>
          </p:nvPr>
        </p:nvSpPr>
        <p:spPr/>
        <p:txBody>
          <a:bodyPr/>
          <a:lstStyle/>
          <a:p>
            <a:fld id="{E1525476-873E-4C2D-923A-BCB147A9E6F3}" type="slidenum">
              <a:rPr lang="cs-CZ" smtClean="0"/>
              <a:t>‹#›</a:t>
            </a:fld>
            <a:endParaRPr lang="cs-CZ"/>
          </a:p>
        </p:txBody>
      </p:sp>
    </p:spTree>
    <p:extLst>
      <p:ext uri="{BB962C8B-B14F-4D97-AF65-F5344CB8AC3E}">
        <p14:creationId xmlns:p14="http://schemas.microsoft.com/office/powerpoint/2010/main" val="11182819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7E41960-12EB-7560-7617-557097DF1424}"/>
              </a:ext>
            </a:extLst>
          </p:cNvPr>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symbol obrázku 2">
            <a:extLst>
              <a:ext uri="{FF2B5EF4-FFF2-40B4-BE49-F238E27FC236}">
                <a16:creationId xmlns:a16="http://schemas.microsoft.com/office/drawing/2014/main" id="{0D0E12A2-48D5-422C-F9C4-E575B38AC3B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text 3">
            <a:extLst>
              <a:ext uri="{FF2B5EF4-FFF2-40B4-BE49-F238E27FC236}">
                <a16:creationId xmlns:a16="http://schemas.microsoft.com/office/drawing/2014/main" id="{EA3D7943-700C-776F-49C2-B36847E061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Po kliknutí můžete upravovat styly textu v předloze.</a:t>
            </a:r>
          </a:p>
        </p:txBody>
      </p:sp>
      <p:sp>
        <p:nvSpPr>
          <p:cNvPr id="5" name="Zástupný symbol pro datum 4">
            <a:extLst>
              <a:ext uri="{FF2B5EF4-FFF2-40B4-BE49-F238E27FC236}">
                <a16:creationId xmlns:a16="http://schemas.microsoft.com/office/drawing/2014/main" id="{2FF293D7-9189-682B-2244-6E632D44D8D2}"/>
              </a:ext>
            </a:extLst>
          </p:cNvPr>
          <p:cNvSpPr>
            <a:spLocks noGrp="1"/>
          </p:cNvSpPr>
          <p:nvPr>
            <p:ph type="dt" sz="half" idx="10"/>
          </p:nvPr>
        </p:nvSpPr>
        <p:spPr/>
        <p:txBody>
          <a:bodyPr/>
          <a:lstStyle/>
          <a:p>
            <a:fld id="{8D4A1CD9-6C2B-4F15-9A5A-9EB554EB76F8}" type="datetimeFigureOut">
              <a:rPr lang="cs-CZ" smtClean="0"/>
              <a:t>23.08.2025</a:t>
            </a:fld>
            <a:endParaRPr lang="cs-CZ"/>
          </a:p>
        </p:txBody>
      </p:sp>
      <p:sp>
        <p:nvSpPr>
          <p:cNvPr id="6" name="Zástupný symbol pro zápatí 5">
            <a:extLst>
              <a:ext uri="{FF2B5EF4-FFF2-40B4-BE49-F238E27FC236}">
                <a16:creationId xmlns:a16="http://schemas.microsoft.com/office/drawing/2014/main" id="{BF684020-FFA9-85DE-0308-82232DB748CE}"/>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D0FF5B0F-ED6F-50A6-1E36-F05B93F6C0D7}"/>
              </a:ext>
            </a:extLst>
          </p:cNvPr>
          <p:cNvSpPr>
            <a:spLocks noGrp="1"/>
          </p:cNvSpPr>
          <p:nvPr>
            <p:ph type="sldNum" sz="quarter" idx="12"/>
          </p:nvPr>
        </p:nvSpPr>
        <p:spPr/>
        <p:txBody>
          <a:bodyPr/>
          <a:lstStyle/>
          <a:p>
            <a:fld id="{E1525476-873E-4C2D-923A-BCB147A9E6F3}" type="slidenum">
              <a:rPr lang="cs-CZ" smtClean="0"/>
              <a:t>‹#›</a:t>
            </a:fld>
            <a:endParaRPr lang="cs-CZ"/>
          </a:p>
        </p:txBody>
      </p:sp>
    </p:spTree>
    <p:extLst>
      <p:ext uri="{BB962C8B-B14F-4D97-AF65-F5344CB8AC3E}">
        <p14:creationId xmlns:p14="http://schemas.microsoft.com/office/powerpoint/2010/main" val="23207373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DD2D32F-2710-BE9F-09E0-5D13B59AA09C}"/>
              </a:ext>
            </a:extLst>
          </p:cNvPr>
          <p:cNvSpPr>
            <a:spLocks noGrp="1"/>
          </p:cNvSpPr>
          <p:nvPr>
            <p:ph type="title"/>
          </p:nvPr>
        </p:nvSpPr>
        <p:spPr/>
        <p:txBody>
          <a:bodyPr/>
          <a:lstStyle/>
          <a:p>
            <a:r>
              <a:rPr lang="cs-CZ"/>
              <a:t>Kliknutím lze upravit styl.</a:t>
            </a:r>
          </a:p>
        </p:txBody>
      </p:sp>
      <p:sp>
        <p:nvSpPr>
          <p:cNvPr id="3" name="Zástupný symbol pro svislý text 2">
            <a:extLst>
              <a:ext uri="{FF2B5EF4-FFF2-40B4-BE49-F238E27FC236}">
                <a16:creationId xmlns:a16="http://schemas.microsoft.com/office/drawing/2014/main" id="{E51CD0E7-F4CA-09F6-FEC6-C98C56C52480}"/>
              </a:ext>
            </a:extLst>
          </p:cNvPr>
          <p:cNvSpPr>
            <a:spLocks noGrp="1"/>
          </p:cNvSpPr>
          <p:nvPr>
            <p:ph type="body" orient="vert" idx="1"/>
          </p:nvPr>
        </p:nvSpPr>
        <p:spPr/>
        <p:txBody>
          <a:bodyPr vert="eaVert"/>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E103BDF7-8287-19EE-EFE4-B00D9B942C80}"/>
              </a:ext>
            </a:extLst>
          </p:cNvPr>
          <p:cNvSpPr>
            <a:spLocks noGrp="1"/>
          </p:cNvSpPr>
          <p:nvPr>
            <p:ph type="dt" sz="half" idx="10"/>
          </p:nvPr>
        </p:nvSpPr>
        <p:spPr/>
        <p:txBody>
          <a:bodyPr/>
          <a:lstStyle/>
          <a:p>
            <a:fld id="{8D4A1CD9-6C2B-4F15-9A5A-9EB554EB76F8}" type="datetimeFigureOut">
              <a:rPr lang="cs-CZ" smtClean="0"/>
              <a:t>23.08.2025</a:t>
            </a:fld>
            <a:endParaRPr lang="cs-CZ"/>
          </a:p>
        </p:txBody>
      </p:sp>
      <p:sp>
        <p:nvSpPr>
          <p:cNvPr id="5" name="Zástupný symbol pro zápatí 4">
            <a:extLst>
              <a:ext uri="{FF2B5EF4-FFF2-40B4-BE49-F238E27FC236}">
                <a16:creationId xmlns:a16="http://schemas.microsoft.com/office/drawing/2014/main" id="{C0D75C33-B382-443C-2E71-22B0D0C9E510}"/>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039E2DE8-387C-C76F-96EB-9076CAA9068B}"/>
              </a:ext>
            </a:extLst>
          </p:cNvPr>
          <p:cNvSpPr>
            <a:spLocks noGrp="1"/>
          </p:cNvSpPr>
          <p:nvPr>
            <p:ph type="sldNum" sz="quarter" idx="12"/>
          </p:nvPr>
        </p:nvSpPr>
        <p:spPr/>
        <p:txBody>
          <a:bodyPr/>
          <a:lstStyle/>
          <a:p>
            <a:fld id="{E1525476-873E-4C2D-923A-BCB147A9E6F3}" type="slidenum">
              <a:rPr lang="cs-CZ" smtClean="0"/>
              <a:t>‹#›</a:t>
            </a:fld>
            <a:endParaRPr lang="cs-CZ"/>
          </a:p>
        </p:txBody>
      </p:sp>
    </p:spTree>
    <p:extLst>
      <p:ext uri="{BB962C8B-B14F-4D97-AF65-F5344CB8AC3E}">
        <p14:creationId xmlns:p14="http://schemas.microsoft.com/office/powerpoint/2010/main" val="42646265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a:extLst>
              <a:ext uri="{FF2B5EF4-FFF2-40B4-BE49-F238E27FC236}">
                <a16:creationId xmlns:a16="http://schemas.microsoft.com/office/drawing/2014/main" id="{BA3E5FB3-1A01-9F63-2708-CFB8B37E4C7A}"/>
              </a:ext>
            </a:extLst>
          </p:cNvPr>
          <p:cNvSpPr>
            <a:spLocks noGrp="1"/>
          </p:cNvSpPr>
          <p:nvPr>
            <p:ph type="title" orient="vert"/>
          </p:nvPr>
        </p:nvSpPr>
        <p:spPr>
          <a:xfrm>
            <a:off x="8724900" y="365125"/>
            <a:ext cx="2628900" cy="5811838"/>
          </a:xfrm>
        </p:spPr>
        <p:txBody>
          <a:bodyPr vert="eaVert"/>
          <a:lstStyle/>
          <a:p>
            <a:r>
              <a:rPr lang="cs-CZ"/>
              <a:t>Kliknutím lze upravit styl.</a:t>
            </a:r>
          </a:p>
        </p:txBody>
      </p:sp>
      <p:sp>
        <p:nvSpPr>
          <p:cNvPr id="3" name="Zástupný symbol pro svislý text 2">
            <a:extLst>
              <a:ext uri="{FF2B5EF4-FFF2-40B4-BE49-F238E27FC236}">
                <a16:creationId xmlns:a16="http://schemas.microsoft.com/office/drawing/2014/main" id="{A75339C5-D5DA-C246-B201-999FDBA4936D}"/>
              </a:ext>
            </a:extLst>
          </p:cNvPr>
          <p:cNvSpPr>
            <a:spLocks noGrp="1"/>
          </p:cNvSpPr>
          <p:nvPr>
            <p:ph type="body" orient="vert" idx="1"/>
          </p:nvPr>
        </p:nvSpPr>
        <p:spPr>
          <a:xfrm>
            <a:off x="838200" y="365125"/>
            <a:ext cx="7734300" cy="5811838"/>
          </a:xfrm>
        </p:spPr>
        <p:txBody>
          <a:bodyPr vert="eaVert"/>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DEFD4564-5191-F302-49C4-B7E1FCF10317}"/>
              </a:ext>
            </a:extLst>
          </p:cNvPr>
          <p:cNvSpPr>
            <a:spLocks noGrp="1"/>
          </p:cNvSpPr>
          <p:nvPr>
            <p:ph type="dt" sz="half" idx="10"/>
          </p:nvPr>
        </p:nvSpPr>
        <p:spPr/>
        <p:txBody>
          <a:bodyPr/>
          <a:lstStyle/>
          <a:p>
            <a:fld id="{8D4A1CD9-6C2B-4F15-9A5A-9EB554EB76F8}" type="datetimeFigureOut">
              <a:rPr lang="cs-CZ" smtClean="0"/>
              <a:t>23.08.2025</a:t>
            </a:fld>
            <a:endParaRPr lang="cs-CZ"/>
          </a:p>
        </p:txBody>
      </p:sp>
      <p:sp>
        <p:nvSpPr>
          <p:cNvPr id="5" name="Zástupný symbol pro zápatí 4">
            <a:extLst>
              <a:ext uri="{FF2B5EF4-FFF2-40B4-BE49-F238E27FC236}">
                <a16:creationId xmlns:a16="http://schemas.microsoft.com/office/drawing/2014/main" id="{FD3D7122-55D7-AB21-B99C-D835556B9581}"/>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2F37C55F-B34B-874E-C5D2-0227D0600BC1}"/>
              </a:ext>
            </a:extLst>
          </p:cNvPr>
          <p:cNvSpPr>
            <a:spLocks noGrp="1"/>
          </p:cNvSpPr>
          <p:nvPr>
            <p:ph type="sldNum" sz="quarter" idx="12"/>
          </p:nvPr>
        </p:nvSpPr>
        <p:spPr/>
        <p:txBody>
          <a:bodyPr/>
          <a:lstStyle/>
          <a:p>
            <a:fld id="{E1525476-873E-4C2D-923A-BCB147A9E6F3}" type="slidenum">
              <a:rPr lang="cs-CZ" smtClean="0"/>
              <a:t>‹#›</a:t>
            </a:fld>
            <a:endParaRPr lang="cs-CZ"/>
          </a:p>
        </p:txBody>
      </p:sp>
    </p:spTree>
    <p:extLst>
      <p:ext uri="{BB962C8B-B14F-4D97-AF65-F5344CB8AC3E}">
        <p14:creationId xmlns:p14="http://schemas.microsoft.com/office/powerpoint/2010/main" val="24770145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nadpis 1">
            <a:extLst>
              <a:ext uri="{FF2B5EF4-FFF2-40B4-BE49-F238E27FC236}">
                <a16:creationId xmlns:a16="http://schemas.microsoft.com/office/drawing/2014/main" id="{4BDCBB5B-D2A4-4213-0890-2B89A7FED50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cs-CZ"/>
              <a:t>Kliknutím lze upravit styl.</a:t>
            </a:r>
          </a:p>
        </p:txBody>
      </p:sp>
      <p:sp>
        <p:nvSpPr>
          <p:cNvPr id="3" name="Zástupný text 2">
            <a:extLst>
              <a:ext uri="{FF2B5EF4-FFF2-40B4-BE49-F238E27FC236}">
                <a16:creationId xmlns:a16="http://schemas.microsoft.com/office/drawing/2014/main" id="{51EBC978-C3EA-1203-6983-12757091E98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12DD8037-6CD4-1885-4E89-3D0FC7D9500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D4A1CD9-6C2B-4F15-9A5A-9EB554EB76F8}" type="datetimeFigureOut">
              <a:rPr lang="cs-CZ" smtClean="0"/>
              <a:t>23.08.2025</a:t>
            </a:fld>
            <a:endParaRPr lang="cs-CZ"/>
          </a:p>
        </p:txBody>
      </p:sp>
      <p:sp>
        <p:nvSpPr>
          <p:cNvPr id="5" name="Zástupný symbol pro zápatí 4">
            <a:extLst>
              <a:ext uri="{FF2B5EF4-FFF2-40B4-BE49-F238E27FC236}">
                <a16:creationId xmlns:a16="http://schemas.microsoft.com/office/drawing/2014/main" id="{7C4B7C0D-234F-3AA8-BCAF-8492832BF10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cs-CZ"/>
          </a:p>
        </p:txBody>
      </p:sp>
      <p:sp>
        <p:nvSpPr>
          <p:cNvPr id="6" name="Zástupný symbol pro číslo snímku 5">
            <a:extLst>
              <a:ext uri="{FF2B5EF4-FFF2-40B4-BE49-F238E27FC236}">
                <a16:creationId xmlns:a16="http://schemas.microsoft.com/office/drawing/2014/main" id="{46DFB870-A878-9A5A-F117-E672A39E4F4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1525476-873E-4C2D-923A-BCB147A9E6F3}" type="slidenum">
              <a:rPr lang="cs-CZ" smtClean="0"/>
              <a:t>‹#›</a:t>
            </a:fld>
            <a:endParaRPr lang="cs-CZ"/>
          </a:p>
        </p:txBody>
      </p:sp>
    </p:spTree>
    <p:extLst>
      <p:ext uri="{BB962C8B-B14F-4D97-AF65-F5344CB8AC3E}">
        <p14:creationId xmlns:p14="http://schemas.microsoft.com/office/powerpoint/2010/main" val="4922113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19.jp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www.primoprint.com/blog/13-famous-logos-that-make-you-think/" TargetMode="External"/><Relationship Id="rId2" Type="http://schemas.openxmlformats.org/officeDocument/2006/relationships/hyperlink" Target="https://www.garaz.cz/clanek/co-znamenaji-loga-automobilek-nektere-vyznamy-vas-prekvapi-4754" TargetMode="External"/><Relationship Id="rId1" Type="http://schemas.openxmlformats.org/officeDocument/2006/relationships/slideLayout" Target="../slideLayouts/slideLayout2.xml"/><Relationship Id="rId6" Type="http://schemas.openxmlformats.org/officeDocument/2006/relationships/hyperlink" Target="https://smartmania.cz/proc-ma-apple-v-logu-nakousnute-jablko-odpoved-vas-prekvapi/" TargetMode="External"/><Relationship Id="rId5" Type="http://schemas.openxmlformats.org/officeDocument/2006/relationships/hyperlink" Target="https://happymag.cz/zabava/15-skrytych-vzkazu-logach-znamych-znacek-kterych-nemeli-tuseni/" TargetMode="External"/><Relationship Id="rId4" Type="http://schemas.openxmlformats.org/officeDocument/2006/relationships/hyperlink" Target="https://tn.nova.cz/zpravodajstvi/clanek/327920-loga-znamych-firem-ukryvaji-utajene-symboly-najdete-je-taky" TargetMode="Externa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4" name="Rectangle 9">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Obrázek 4" descr="Obsah obrázku text, Písmo, snímek obrazovky&#10;&#10;Popis byl vytvořen automaticky">
            <a:extLst>
              <a:ext uri="{FF2B5EF4-FFF2-40B4-BE49-F238E27FC236}">
                <a16:creationId xmlns:a16="http://schemas.microsoft.com/office/drawing/2014/main" id="{13EED94B-1C54-2879-C989-B7041A05B47D}"/>
              </a:ext>
            </a:extLst>
          </p:cNvPr>
          <p:cNvPicPr>
            <a:picLocks noChangeAspect="1"/>
          </p:cNvPicPr>
          <p:nvPr/>
        </p:nvPicPr>
        <p:blipFill rotWithShape="1">
          <a:blip r:embed="rId2">
            <a:alphaModFix amt="50000"/>
            <a:extLst>
              <a:ext uri="{28A0092B-C50C-407E-A947-70E740481C1C}">
                <a14:useLocalDpi xmlns:a14="http://schemas.microsoft.com/office/drawing/2010/main" val="0"/>
              </a:ext>
            </a:extLst>
          </a:blip>
          <a:srcRect l="5720" r="5835" b="-1"/>
          <a:stretch/>
        </p:blipFill>
        <p:spPr>
          <a:xfrm>
            <a:off x="20" y="1"/>
            <a:ext cx="12191980" cy="6857999"/>
          </a:xfrm>
          <a:prstGeom prst="rect">
            <a:avLst/>
          </a:prstGeom>
        </p:spPr>
      </p:pic>
      <p:sp>
        <p:nvSpPr>
          <p:cNvPr id="2" name="Nadpis 1">
            <a:extLst>
              <a:ext uri="{FF2B5EF4-FFF2-40B4-BE49-F238E27FC236}">
                <a16:creationId xmlns:a16="http://schemas.microsoft.com/office/drawing/2014/main" id="{7463FF78-E9E3-FF18-4920-3F912841BEC8}"/>
              </a:ext>
            </a:extLst>
          </p:cNvPr>
          <p:cNvSpPr>
            <a:spLocks noGrp="1"/>
          </p:cNvSpPr>
          <p:nvPr>
            <p:ph type="ctrTitle"/>
          </p:nvPr>
        </p:nvSpPr>
        <p:spPr>
          <a:xfrm>
            <a:off x="1524000" y="1331912"/>
            <a:ext cx="9144000" cy="2900518"/>
          </a:xfrm>
        </p:spPr>
        <p:txBody>
          <a:bodyPr>
            <a:normAutofit/>
          </a:bodyPr>
          <a:lstStyle/>
          <a:p>
            <a:r>
              <a:rPr lang="cs-CZ" b="1" dirty="0">
                <a:solidFill>
                  <a:srgbClr val="FFFFFF"/>
                </a:solidFill>
              </a:rPr>
              <a:t>Známá loga a jejich příběh</a:t>
            </a:r>
          </a:p>
        </p:txBody>
      </p:sp>
    </p:spTree>
    <p:extLst>
      <p:ext uri="{BB962C8B-B14F-4D97-AF65-F5344CB8AC3E}">
        <p14:creationId xmlns:p14="http://schemas.microsoft.com/office/powerpoint/2010/main" val="3301242221"/>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D992216-A5D8-1AB5-1146-09B0DA5DFD4E}"/>
              </a:ext>
            </a:extLst>
          </p:cNvPr>
          <p:cNvSpPr>
            <a:spLocks noGrp="1"/>
          </p:cNvSpPr>
          <p:nvPr>
            <p:ph type="title"/>
          </p:nvPr>
        </p:nvSpPr>
        <p:spPr/>
        <p:txBody>
          <a:bodyPr/>
          <a:lstStyle/>
          <a:p>
            <a:endParaRPr lang="cs-CZ"/>
          </a:p>
        </p:txBody>
      </p:sp>
      <p:sp>
        <p:nvSpPr>
          <p:cNvPr id="3" name="Zástupný obsah 2">
            <a:extLst>
              <a:ext uri="{FF2B5EF4-FFF2-40B4-BE49-F238E27FC236}">
                <a16:creationId xmlns:a16="http://schemas.microsoft.com/office/drawing/2014/main" id="{D42CED3B-7709-3F7F-0E96-1409EF2E8CAF}"/>
              </a:ext>
            </a:extLst>
          </p:cNvPr>
          <p:cNvSpPr>
            <a:spLocks noGrp="1"/>
          </p:cNvSpPr>
          <p:nvPr>
            <p:ph idx="1"/>
          </p:nvPr>
        </p:nvSpPr>
        <p:spPr/>
        <p:txBody>
          <a:bodyPr/>
          <a:lstStyle/>
          <a:p>
            <a:pPr marL="0" indent="0" algn="ctr">
              <a:buNone/>
            </a:pPr>
            <a:r>
              <a:rPr lang="cs-CZ" dirty="0"/>
              <a:t>„Prezentace obsahuje ukázky chráněných log a značek, které jsou použity pouze za účelem vzdělávání a názorné demonstrace, nikoli pro komerční účely.“</a:t>
            </a:r>
          </a:p>
        </p:txBody>
      </p:sp>
    </p:spTree>
    <p:extLst>
      <p:ext uri="{BB962C8B-B14F-4D97-AF65-F5344CB8AC3E}">
        <p14:creationId xmlns:p14="http://schemas.microsoft.com/office/powerpoint/2010/main" val="18309197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B1595A09-E336-4D1B-9B3A-06A2287A5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7FF11C88-D464-21B6-0E35-8C65E1938542}"/>
              </a:ext>
            </a:extLst>
          </p:cNvPr>
          <p:cNvSpPr>
            <a:spLocks noGrp="1"/>
          </p:cNvSpPr>
          <p:nvPr>
            <p:ph type="title"/>
          </p:nvPr>
        </p:nvSpPr>
        <p:spPr>
          <a:xfrm>
            <a:off x="640080" y="4777739"/>
            <a:ext cx="3418990" cy="1412119"/>
          </a:xfrm>
        </p:spPr>
        <p:txBody>
          <a:bodyPr>
            <a:normAutofit/>
          </a:bodyPr>
          <a:lstStyle/>
          <a:p>
            <a:r>
              <a:rPr lang="cs-CZ" sz="4800"/>
              <a:t>FedEx</a:t>
            </a:r>
          </a:p>
        </p:txBody>
      </p:sp>
      <p:pic>
        <p:nvPicPr>
          <p:cNvPr id="7" name="Obrázek 6" descr="Obsah obrázku logo, Písmo, Grafika, symbol&#10;&#10;Popis byl vytvořen automaticky">
            <a:extLst>
              <a:ext uri="{FF2B5EF4-FFF2-40B4-BE49-F238E27FC236}">
                <a16:creationId xmlns:a16="http://schemas.microsoft.com/office/drawing/2014/main" id="{B8BDF662-3DD3-DAA2-A669-01896F0CE330}"/>
              </a:ext>
            </a:extLst>
          </p:cNvPr>
          <p:cNvPicPr>
            <a:picLocks noChangeAspect="1"/>
          </p:cNvPicPr>
          <p:nvPr/>
        </p:nvPicPr>
        <p:blipFill rotWithShape="1">
          <a:blip r:embed="rId2">
            <a:extLst>
              <a:ext uri="{28A0092B-C50C-407E-A947-70E740481C1C}">
                <a14:useLocalDpi xmlns:a14="http://schemas.microsoft.com/office/drawing/2010/main" val="0"/>
              </a:ext>
            </a:extLst>
          </a:blip>
          <a:srcRect t="6466" b="11361"/>
          <a:stretch/>
        </p:blipFill>
        <p:spPr>
          <a:xfrm>
            <a:off x="789051" y="731131"/>
            <a:ext cx="10860024" cy="4060419"/>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p:spPr>
      </p:pic>
      <p:sp>
        <p:nvSpPr>
          <p:cNvPr id="14" name="sketch line">
            <a:extLst>
              <a:ext uri="{FF2B5EF4-FFF2-40B4-BE49-F238E27FC236}">
                <a16:creationId xmlns:a16="http://schemas.microsoft.com/office/drawing/2014/main" id="{3540989C-C7B8-473B-BF87-6F2DA6A900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661305" y="5468206"/>
            <a:ext cx="1371600" cy="18288"/>
          </a:xfrm>
          <a:custGeom>
            <a:avLst/>
            <a:gdLst>
              <a:gd name="connsiteX0" fmla="*/ 0 w 1371600"/>
              <a:gd name="connsiteY0" fmla="*/ 0 h 18288"/>
              <a:gd name="connsiteX1" fmla="*/ 685800 w 1371600"/>
              <a:gd name="connsiteY1" fmla="*/ 0 h 18288"/>
              <a:gd name="connsiteX2" fmla="*/ 1371600 w 1371600"/>
              <a:gd name="connsiteY2" fmla="*/ 0 h 18288"/>
              <a:gd name="connsiteX3" fmla="*/ 1371600 w 1371600"/>
              <a:gd name="connsiteY3" fmla="*/ 18288 h 18288"/>
              <a:gd name="connsiteX4" fmla="*/ 713232 w 1371600"/>
              <a:gd name="connsiteY4" fmla="*/ 18288 h 18288"/>
              <a:gd name="connsiteX5" fmla="*/ 0 w 1371600"/>
              <a:gd name="connsiteY5" fmla="*/ 18288 h 18288"/>
              <a:gd name="connsiteX6" fmla="*/ 0 w 1371600"/>
              <a:gd name="connsiteY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1600" h="18288" fill="none" extrusionOk="0">
                <a:moveTo>
                  <a:pt x="0" y="0"/>
                </a:moveTo>
                <a:cubicBezTo>
                  <a:pt x="247303" y="31625"/>
                  <a:pt x="422310" y="-25629"/>
                  <a:pt x="685800" y="0"/>
                </a:cubicBezTo>
                <a:cubicBezTo>
                  <a:pt x="949290" y="25629"/>
                  <a:pt x="1192357" y="6696"/>
                  <a:pt x="1371600" y="0"/>
                </a:cubicBezTo>
                <a:cubicBezTo>
                  <a:pt x="1371355" y="6649"/>
                  <a:pt x="1371915" y="11310"/>
                  <a:pt x="1371600" y="18288"/>
                </a:cubicBezTo>
                <a:cubicBezTo>
                  <a:pt x="1107995" y="26464"/>
                  <a:pt x="1033361" y="32942"/>
                  <a:pt x="713232" y="18288"/>
                </a:cubicBezTo>
                <a:cubicBezTo>
                  <a:pt x="393103" y="3634"/>
                  <a:pt x="289343" y="43221"/>
                  <a:pt x="0" y="18288"/>
                </a:cubicBezTo>
                <a:cubicBezTo>
                  <a:pt x="-459" y="11562"/>
                  <a:pt x="-31" y="5093"/>
                  <a:pt x="0" y="0"/>
                </a:cubicBezTo>
                <a:close/>
              </a:path>
              <a:path w="1371600" h="18288" stroke="0" extrusionOk="0">
                <a:moveTo>
                  <a:pt x="0" y="0"/>
                </a:moveTo>
                <a:cubicBezTo>
                  <a:pt x="170249" y="-24099"/>
                  <a:pt x="504634" y="14338"/>
                  <a:pt x="644652" y="0"/>
                </a:cubicBezTo>
                <a:cubicBezTo>
                  <a:pt x="784670" y="-14338"/>
                  <a:pt x="1087773" y="8679"/>
                  <a:pt x="1371600" y="0"/>
                </a:cubicBezTo>
                <a:cubicBezTo>
                  <a:pt x="1372456" y="3662"/>
                  <a:pt x="1371030" y="13946"/>
                  <a:pt x="1371600" y="18288"/>
                </a:cubicBezTo>
                <a:cubicBezTo>
                  <a:pt x="1176823" y="-1409"/>
                  <a:pt x="900830" y="9989"/>
                  <a:pt x="713232" y="18288"/>
                </a:cubicBezTo>
                <a:cubicBezTo>
                  <a:pt x="525634" y="26587"/>
                  <a:pt x="282837" y="5724"/>
                  <a:pt x="0" y="18288"/>
                </a:cubicBezTo>
                <a:cubicBezTo>
                  <a:pt x="367" y="13143"/>
                  <a:pt x="-823" y="5844"/>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61569767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Zástupný obsah 2">
            <a:extLst>
              <a:ext uri="{FF2B5EF4-FFF2-40B4-BE49-F238E27FC236}">
                <a16:creationId xmlns:a16="http://schemas.microsoft.com/office/drawing/2014/main" id="{1072D176-C34D-5846-8919-606F05DC6581}"/>
              </a:ext>
            </a:extLst>
          </p:cNvPr>
          <p:cNvSpPr>
            <a:spLocks noGrp="1"/>
          </p:cNvSpPr>
          <p:nvPr>
            <p:ph idx="1"/>
          </p:nvPr>
        </p:nvSpPr>
        <p:spPr>
          <a:xfrm>
            <a:off x="4505220" y="4791093"/>
            <a:ext cx="7404458" cy="1399223"/>
          </a:xfrm>
        </p:spPr>
        <p:txBody>
          <a:bodyPr anchor="ctr">
            <a:noAutofit/>
          </a:bodyPr>
          <a:lstStyle/>
          <a:p>
            <a:pPr marL="0" indent="0" algn="just">
              <a:buNone/>
            </a:pPr>
            <a:r>
              <a:rPr lang="cs-CZ" sz="1800" b="0" i="0" dirty="0">
                <a:effectLst/>
                <a:latin typeface="Calibri" panose="020F0502020204030204" pitchFamily="34" charset="0"/>
                <a:cs typeface="Calibri" panose="020F0502020204030204" pitchFamily="34" charset="0"/>
              </a:rPr>
              <a:t>Na první pohled je to obyčejný nápis „FedEx“. Když se ale pozorně zadíváte na písmena „Ex“, objevíte mezi nimi šipku, která symbolizuje právě rychlou přepravou zásilek. Jakmile jednou šipku spatříte, už ji tam uvidíte vždycky.</a:t>
            </a:r>
            <a:endParaRPr lang="cs-CZ" sz="1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16590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1595A09-E336-4D1B-9B3A-06A2287A5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6783DFF4-ED77-C9C4-CADA-7D09C419D4DD}"/>
              </a:ext>
            </a:extLst>
          </p:cNvPr>
          <p:cNvSpPr>
            <a:spLocks noGrp="1"/>
          </p:cNvSpPr>
          <p:nvPr>
            <p:ph type="title"/>
          </p:nvPr>
        </p:nvSpPr>
        <p:spPr>
          <a:xfrm>
            <a:off x="640080" y="4777739"/>
            <a:ext cx="3418990" cy="1412119"/>
          </a:xfrm>
        </p:spPr>
        <p:txBody>
          <a:bodyPr>
            <a:normAutofit/>
          </a:bodyPr>
          <a:lstStyle/>
          <a:p>
            <a:r>
              <a:rPr lang="cs-CZ" sz="4800" dirty="0" err="1"/>
              <a:t>Roxy</a:t>
            </a:r>
            <a:endParaRPr lang="cs-CZ" sz="4800" dirty="0"/>
          </a:p>
        </p:txBody>
      </p:sp>
      <p:pic>
        <p:nvPicPr>
          <p:cNvPr id="5" name="Obrázek 4" descr="Obsah obrázku logo, symbol, Písmo, Grafika&#10;&#10;Popis byl vytvořen automaticky">
            <a:extLst>
              <a:ext uri="{FF2B5EF4-FFF2-40B4-BE49-F238E27FC236}">
                <a16:creationId xmlns:a16="http://schemas.microsoft.com/office/drawing/2014/main" id="{810E875E-061A-F128-A5D1-F7BC59A78ED1}"/>
              </a:ext>
            </a:extLst>
          </p:cNvPr>
          <p:cNvPicPr>
            <a:picLocks noChangeAspect="1"/>
          </p:cNvPicPr>
          <p:nvPr/>
        </p:nvPicPr>
        <p:blipFill rotWithShape="1">
          <a:blip r:embed="rId2">
            <a:extLst>
              <a:ext uri="{28A0092B-C50C-407E-A947-70E740481C1C}">
                <a14:useLocalDpi xmlns:a14="http://schemas.microsoft.com/office/drawing/2010/main" val="0"/>
              </a:ext>
            </a:extLst>
          </a:blip>
          <a:srcRect t="6891" b="10936"/>
          <a:stretch/>
        </p:blipFill>
        <p:spPr>
          <a:xfrm>
            <a:off x="1990725" y="668142"/>
            <a:ext cx="9029700" cy="3376085"/>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p:spPr>
      </p:pic>
      <p:sp>
        <p:nvSpPr>
          <p:cNvPr id="12" name="sketch line">
            <a:extLst>
              <a:ext uri="{FF2B5EF4-FFF2-40B4-BE49-F238E27FC236}">
                <a16:creationId xmlns:a16="http://schemas.microsoft.com/office/drawing/2014/main" id="{3540989C-C7B8-473B-BF87-6F2DA6A900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661305" y="5468206"/>
            <a:ext cx="1371600" cy="18288"/>
          </a:xfrm>
          <a:custGeom>
            <a:avLst/>
            <a:gdLst>
              <a:gd name="connsiteX0" fmla="*/ 0 w 1371600"/>
              <a:gd name="connsiteY0" fmla="*/ 0 h 18288"/>
              <a:gd name="connsiteX1" fmla="*/ 685800 w 1371600"/>
              <a:gd name="connsiteY1" fmla="*/ 0 h 18288"/>
              <a:gd name="connsiteX2" fmla="*/ 1371600 w 1371600"/>
              <a:gd name="connsiteY2" fmla="*/ 0 h 18288"/>
              <a:gd name="connsiteX3" fmla="*/ 1371600 w 1371600"/>
              <a:gd name="connsiteY3" fmla="*/ 18288 h 18288"/>
              <a:gd name="connsiteX4" fmla="*/ 713232 w 1371600"/>
              <a:gd name="connsiteY4" fmla="*/ 18288 h 18288"/>
              <a:gd name="connsiteX5" fmla="*/ 0 w 1371600"/>
              <a:gd name="connsiteY5" fmla="*/ 18288 h 18288"/>
              <a:gd name="connsiteX6" fmla="*/ 0 w 1371600"/>
              <a:gd name="connsiteY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1600" h="18288" fill="none" extrusionOk="0">
                <a:moveTo>
                  <a:pt x="0" y="0"/>
                </a:moveTo>
                <a:cubicBezTo>
                  <a:pt x="247303" y="31625"/>
                  <a:pt x="422310" y="-25629"/>
                  <a:pt x="685800" y="0"/>
                </a:cubicBezTo>
                <a:cubicBezTo>
                  <a:pt x="949290" y="25629"/>
                  <a:pt x="1192357" y="6696"/>
                  <a:pt x="1371600" y="0"/>
                </a:cubicBezTo>
                <a:cubicBezTo>
                  <a:pt x="1371355" y="6649"/>
                  <a:pt x="1371915" y="11310"/>
                  <a:pt x="1371600" y="18288"/>
                </a:cubicBezTo>
                <a:cubicBezTo>
                  <a:pt x="1107995" y="26464"/>
                  <a:pt x="1033361" y="32942"/>
                  <a:pt x="713232" y="18288"/>
                </a:cubicBezTo>
                <a:cubicBezTo>
                  <a:pt x="393103" y="3634"/>
                  <a:pt x="289343" y="43221"/>
                  <a:pt x="0" y="18288"/>
                </a:cubicBezTo>
                <a:cubicBezTo>
                  <a:pt x="-459" y="11562"/>
                  <a:pt x="-31" y="5093"/>
                  <a:pt x="0" y="0"/>
                </a:cubicBezTo>
                <a:close/>
              </a:path>
              <a:path w="1371600" h="18288" stroke="0" extrusionOk="0">
                <a:moveTo>
                  <a:pt x="0" y="0"/>
                </a:moveTo>
                <a:cubicBezTo>
                  <a:pt x="170249" y="-24099"/>
                  <a:pt x="504634" y="14338"/>
                  <a:pt x="644652" y="0"/>
                </a:cubicBezTo>
                <a:cubicBezTo>
                  <a:pt x="784670" y="-14338"/>
                  <a:pt x="1087773" y="8679"/>
                  <a:pt x="1371600" y="0"/>
                </a:cubicBezTo>
                <a:cubicBezTo>
                  <a:pt x="1372456" y="3662"/>
                  <a:pt x="1371030" y="13946"/>
                  <a:pt x="1371600" y="18288"/>
                </a:cubicBezTo>
                <a:cubicBezTo>
                  <a:pt x="1176823" y="-1409"/>
                  <a:pt x="900830" y="9989"/>
                  <a:pt x="713232" y="18288"/>
                </a:cubicBezTo>
                <a:cubicBezTo>
                  <a:pt x="525634" y="26587"/>
                  <a:pt x="282837" y="5724"/>
                  <a:pt x="0" y="18288"/>
                </a:cubicBezTo>
                <a:cubicBezTo>
                  <a:pt x="367" y="13143"/>
                  <a:pt x="-823" y="5844"/>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61569767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Zástupný obsah 2">
            <a:extLst>
              <a:ext uri="{FF2B5EF4-FFF2-40B4-BE49-F238E27FC236}">
                <a16:creationId xmlns:a16="http://schemas.microsoft.com/office/drawing/2014/main" id="{161F5970-F2CD-4264-FB29-6582E02CCCEF}"/>
              </a:ext>
            </a:extLst>
          </p:cNvPr>
          <p:cNvSpPr>
            <a:spLocks noGrp="1"/>
          </p:cNvSpPr>
          <p:nvPr>
            <p:ph idx="1"/>
          </p:nvPr>
        </p:nvSpPr>
        <p:spPr>
          <a:xfrm>
            <a:off x="4562931" y="4806840"/>
            <a:ext cx="7419338" cy="1399223"/>
          </a:xfrm>
        </p:spPr>
        <p:txBody>
          <a:bodyPr anchor="ctr">
            <a:noAutofit/>
          </a:bodyPr>
          <a:lstStyle/>
          <a:p>
            <a:pPr marL="0" indent="0" algn="just">
              <a:buNone/>
            </a:pPr>
            <a:r>
              <a:rPr lang="cs-CZ" sz="1800" b="0" i="0" dirty="0">
                <a:effectLst/>
                <a:latin typeface="Calibri" panose="020F0502020204030204" pitchFamily="34" charset="0"/>
                <a:cs typeface="Calibri" panose="020F0502020204030204" pitchFamily="34" charset="0"/>
              </a:rPr>
              <a:t>Tato dámská oděvní značka vznikla v roce 1990. Primárně byla určena surfařkám a vyčlenila se z pánské značky </a:t>
            </a:r>
            <a:r>
              <a:rPr lang="cs-CZ" sz="1800" b="0" i="0" dirty="0" err="1">
                <a:effectLst/>
                <a:latin typeface="Calibri" panose="020F0502020204030204" pitchFamily="34" charset="0"/>
                <a:cs typeface="Calibri" panose="020F0502020204030204" pitchFamily="34" charset="0"/>
              </a:rPr>
              <a:t>Quiksilver</a:t>
            </a:r>
            <a:r>
              <a:rPr lang="cs-CZ" sz="1800" b="0" i="0" dirty="0">
                <a:effectLst/>
                <a:latin typeface="Calibri" panose="020F0502020204030204" pitchFamily="34" charset="0"/>
                <a:cs typeface="Calibri" panose="020F0502020204030204" pitchFamily="34" charset="0"/>
              </a:rPr>
              <a:t>. A právě logo </a:t>
            </a:r>
            <a:r>
              <a:rPr lang="cs-CZ" sz="1800" b="0" i="0" dirty="0" err="1">
                <a:effectLst/>
                <a:latin typeface="Calibri" panose="020F0502020204030204" pitchFamily="34" charset="0"/>
                <a:cs typeface="Calibri" panose="020F0502020204030204" pitchFamily="34" charset="0"/>
              </a:rPr>
              <a:t>Quiksilver</a:t>
            </a:r>
            <a:r>
              <a:rPr lang="cs-CZ" sz="1800" b="0" i="0" dirty="0">
                <a:effectLst/>
                <a:latin typeface="Calibri" panose="020F0502020204030204" pitchFamily="34" charset="0"/>
                <a:cs typeface="Calibri" panose="020F0502020204030204" pitchFamily="34" charset="0"/>
              </a:rPr>
              <a:t> je klíčové. Spojíte-li totiž dvě loga </a:t>
            </a:r>
            <a:r>
              <a:rPr lang="cs-CZ" sz="1800" b="0" i="0" dirty="0" err="1">
                <a:effectLst/>
                <a:latin typeface="Calibri" panose="020F0502020204030204" pitchFamily="34" charset="0"/>
                <a:cs typeface="Calibri" panose="020F0502020204030204" pitchFamily="34" charset="0"/>
              </a:rPr>
              <a:t>Quiksilveru</a:t>
            </a:r>
            <a:r>
              <a:rPr lang="cs-CZ" sz="1800" b="0" i="0" dirty="0">
                <a:effectLst/>
                <a:latin typeface="Calibri" panose="020F0502020204030204" pitchFamily="34" charset="0"/>
                <a:cs typeface="Calibri" panose="020F0502020204030204" pitchFamily="34" charset="0"/>
              </a:rPr>
              <a:t> k sobě, dostanete srdíčko v podobě loga ROXY.</a:t>
            </a:r>
            <a:endParaRPr lang="cs-CZ" sz="1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980641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EC255B5-4515-3B66-0371-2C4AD1CB87AC}"/>
            </a:ext>
          </a:extLst>
        </p:cNvPr>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B1595A09-E336-4D1B-9B3A-06A2287A5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0717667A-FC91-7B8F-91F6-A468992C2067}"/>
              </a:ext>
            </a:extLst>
          </p:cNvPr>
          <p:cNvSpPr>
            <a:spLocks noGrp="1"/>
          </p:cNvSpPr>
          <p:nvPr>
            <p:ph type="title"/>
          </p:nvPr>
        </p:nvSpPr>
        <p:spPr>
          <a:xfrm>
            <a:off x="640080" y="4777739"/>
            <a:ext cx="3418990" cy="1412119"/>
          </a:xfrm>
        </p:spPr>
        <p:txBody>
          <a:bodyPr>
            <a:normAutofit/>
          </a:bodyPr>
          <a:lstStyle/>
          <a:p>
            <a:r>
              <a:rPr lang="cs-CZ" sz="4800"/>
              <a:t>Beats by Dre</a:t>
            </a:r>
          </a:p>
        </p:txBody>
      </p:sp>
      <p:sp>
        <p:nvSpPr>
          <p:cNvPr id="19" name="sketch line">
            <a:extLst>
              <a:ext uri="{FF2B5EF4-FFF2-40B4-BE49-F238E27FC236}">
                <a16:creationId xmlns:a16="http://schemas.microsoft.com/office/drawing/2014/main" id="{3540989C-C7B8-473B-BF87-6F2DA6A900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661305" y="5468206"/>
            <a:ext cx="1371600" cy="18288"/>
          </a:xfrm>
          <a:custGeom>
            <a:avLst/>
            <a:gdLst>
              <a:gd name="connsiteX0" fmla="*/ 0 w 1371600"/>
              <a:gd name="connsiteY0" fmla="*/ 0 h 18288"/>
              <a:gd name="connsiteX1" fmla="*/ 685800 w 1371600"/>
              <a:gd name="connsiteY1" fmla="*/ 0 h 18288"/>
              <a:gd name="connsiteX2" fmla="*/ 1371600 w 1371600"/>
              <a:gd name="connsiteY2" fmla="*/ 0 h 18288"/>
              <a:gd name="connsiteX3" fmla="*/ 1371600 w 1371600"/>
              <a:gd name="connsiteY3" fmla="*/ 18288 h 18288"/>
              <a:gd name="connsiteX4" fmla="*/ 713232 w 1371600"/>
              <a:gd name="connsiteY4" fmla="*/ 18288 h 18288"/>
              <a:gd name="connsiteX5" fmla="*/ 0 w 1371600"/>
              <a:gd name="connsiteY5" fmla="*/ 18288 h 18288"/>
              <a:gd name="connsiteX6" fmla="*/ 0 w 1371600"/>
              <a:gd name="connsiteY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1600" h="18288" fill="none" extrusionOk="0">
                <a:moveTo>
                  <a:pt x="0" y="0"/>
                </a:moveTo>
                <a:cubicBezTo>
                  <a:pt x="247303" y="31625"/>
                  <a:pt x="422310" y="-25629"/>
                  <a:pt x="685800" y="0"/>
                </a:cubicBezTo>
                <a:cubicBezTo>
                  <a:pt x="949290" y="25629"/>
                  <a:pt x="1192357" y="6696"/>
                  <a:pt x="1371600" y="0"/>
                </a:cubicBezTo>
                <a:cubicBezTo>
                  <a:pt x="1371355" y="6649"/>
                  <a:pt x="1371915" y="11310"/>
                  <a:pt x="1371600" y="18288"/>
                </a:cubicBezTo>
                <a:cubicBezTo>
                  <a:pt x="1107995" y="26464"/>
                  <a:pt x="1033361" y="32942"/>
                  <a:pt x="713232" y="18288"/>
                </a:cubicBezTo>
                <a:cubicBezTo>
                  <a:pt x="393103" y="3634"/>
                  <a:pt x="289343" y="43221"/>
                  <a:pt x="0" y="18288"/>
                </a:cubicBezTo>
                <a:cubicBezTo>
                  <a:pt x="-459" y="11562"/>
                  <a:pt x="-31" y="5093"/>
                  <a:pt x="0" y="0"/>
                </a:cubicBezTo>
                <a:close/>
              </a:path>
              <a:path w="1371600" h="18288" stroke="0" extrusionOk="0">
                <a:moveTo>
                  <a:pt x="0" y="0"/>
                </a:moveTo>
                <a:cubicBezTo>
                  <a:pt x="170249" y="-24099"/>
                  <a:pt x="504634" y="14338"/>
                  <a:pt x="644652" y="0"/>
                </a:cubicBezTo>
                <a:cubicBezTo>
                  <a:pt x="784670" y="-14338"/>
                  <a:pt x="1087773" y="8679"/>
                  <a:pt x="1371600" y="0"/>
                </a:cubicBezTo>
                <a:cubicBezTo>
                  <a:pt x="1372456" y="3662"/>
                  <a:pt x="1371030" y="13946"/>
                  <a:pt x="1371600" y="18288"/>
                </a:cubicBezTo>
                <a:cubicBezTo>
                  <a:pt x="1176823" y="-1409"/>
                  <a:pt x="900830" y="9989"/>
                  <a:pt x="713232" y="18288"/>
                </a:cubicBezTo>
                <a:cubicBezTo>
                  <a:pt x="525634" y="26587"/>
                  <a:pt x="282837" y="5724"/>
                  <a:pt x="0" y="18288"/>
                </a:cubicBezTo>
                <a:cubicBezTo>
                  <a:pt x="367" y="13143"/>
                  <a:pt x="-823" y="5844"/>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61569767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Zástupný obsah 2">
            <a:extLst>
              <a:ext uri="{FF2B5EF4-FFF2-40B4-BE49-F238E27FC236}">
                <a16:creationId xmlns:a16="http://schemas.microsoft.com/office/drawing/2014/main" id="{5A5585C7-700E-5541-761D-55A8AC50A177}"/>
              </a:ext>
            </a:extLst>
          </p:cNvPr>
          <p:cNvSpPr>
            <a:spLocks noGrp="1"/>
          </p:cNvSpPr>
          <p:nvPr>
            <p:ph idx="1"/>
          </p:nvPr>
        </p:nvSpPr>
        <p:spPr>
          <a:xfrm>
            <a:off x="4503747" y="4777739"/>
            <a:ext cx="7537707" cy="1399223"/>
          </a:xfrm>
        </p:spPr>
        <p:txBody>
          <a:bodyPr anchor="ctr">
            <a:noAutofit/>
          </a:bodyPr>
          <a:lstStyle/>
          <a:p>
            <a:pPr marL="0" indent="0" algn="just">
              <a:buNone/>
            </a:pPr>
            <a:r>
              <a:rPr lang="cs-CZ" sz="1800" b="0" i="0" dirty="0">
                <a:effectLst/>
                <a:latin typeface="Calibri" panose="020F0502020204030204" pitchFamily="34" charset="0"/>
                <a:cs typeface="Calibri" panose="020F0502020204030204" pitchFamily="34" charset="0"/>
              </a:rPr>
              <a:t>Na první pohled tvoří logo značky </a:t>
            </a:r>
            <a:r>
              <a:rPr lang="cs-CZ" sz="1800" b="0" i="0" dirty="0" err="1">
                <a:effectLst/>
                <a:latin typeface="Calibri" panose="020F0502020204030204" pitchFamily="34" charset="0"/>
                <a:cs typeface="Calibri" panose="020F0502020204030204" pitchFamily="34" charset="0"/>
              </a:rPr>
              <a:t>Beats</a:t>
            </a:r>
            <a:r>
              <a:rPr lang="cs-CZ" sz="1800" b="0" i="0" dirty="0">
                <a:effectLst/>
                <a:latin typeface="Calibri" panose="020F0502020204030204" pitchFamily="34" charset="0"/>
                <a:cs typeface="Calibri" panose="020F0502020204030204" pitchFamily="34" charset="0"/>
              </a:rPr>
              <a:t> bílé písmeno B v červeném kruhu</a:t>
            </a:r>
            <a:r>
              <a:rPr lang="cs-CZ" sz="1800" dirty="0">
                <a:latin typeface="Calibri" panose="020F0502020204030204" pitchFamily="34" charset="0"/>
                <a:cs typeface="Calibri" panose="020F0502020204030204" pitchFamily="34" charset="0"/>
              </a:rPr>
              <a:t> </a:t>
            </a:r>
            <a:r>
              <a:rPr lang="cs-CZ" sz="1800" b="0" i="0" dirty="0">
                <a:effectLst/>
                <a:latin typeface="Calibri" panose="020F0502020204030204" pitchFamily="34" charset="0"/>
                <a:cs typeface="Calibri" panose="020F0502020204030204" pitchFamily="34" charset="0"/>
              </a:rPr>
              <a:t>– B jako </a:t>
            </a:r>
            <a:r>
              <a:rPr lang="cs-CZ" sz="1800" b="0" i="0" dirty="0" err="1">
                <a:effectLst/>
                <a:latin typeface="Calibri" panose="020F0502020204030204" pitchFamily="34" charset="0"/>
                <a:cs typeface="Calibri" panose="020F0502020204030204" pitchFamily="34" charset="0"/>
              </a:rPr>
              <a:t>Beats</a:t>
            </a:r>
            <a:r>
              <a:rPr lang="cs-CZ" sz="1800" b="0" i="0" dirty="0">
                <a:effectLst/>
                <a:latin typeface="Calibri" panose="020F0502020204030204" pitchFamily="34" charset="0"/>
                <a:cs typeface="Calibri" panose="020F0502020204030204" pitchFamily="34" charset="0"/>
              </a:rPr>
              <a:t>. Pokud ale budete pátrat po hlubším významu, dohledáte, že červený kruh má také symbolizovat hlavu a písmeno B pak zobrazuje siluetu </a:t>
            </a:r>
            <a:r>
              <a:rPr lang="cs-CZ" sz="1800" b="0" i="0" dirty="0" err="1">
                <a:effectLst/>
                <a:latin typeface="Calibri" panose="020F0502020204030204" pitchFamily="34" charset="0"/>
                <a:cs typeface="Calibri" panose="020F0502020204030204" pitchFamily="34" charset="0"/>
              </a:rPr>
              <a:t>overhead</a:t>
            </a:r>
            <a:r>
              <a:rPr lang="cs-CZ" sz="1800" b="0" i="0" dirty="0">
                <a:effectLst/>
                <a:latin typeface="Calibri" panose="020F0502020204030204" pitchFamily="34" charset="0"/>
                <a:cs typeface="Calibri" panose="020F0502020204030204" pitchFamily="34" charset="0"/>
              </a:rPr>
              <a:t> sluchátek</a:t>
            </a:r>
            <a:r>
              <a:rPr lang="cs-CZ" sz="1800" dirty="0">
                <a:latin typeface="Calibri" panose="020F0502020204030204" pitchFamily="34" charset="0"/>
                <a:cs typeface="Calibri" panose="020F0502020204030204" pitchFamily="34" charset="0"/>
              </a:rPr>
              <a:t>, c</a:t>
            </a:r>
            <a:r>
              <a:rPr lang="cs-CZ" sz="1800" b="0" i="0" dirty="0">
                <a:effectLst/>
                <a:latin typeface="Calibri" panose="020F0502020204030204" pitchFamily="34" charset="0"/>
                <a:cs typeface="Calibri" panose="020F0502020204030204" pitchFamily="34" charset="0"/>
              </a:rPr>
              <a:t>ož krásně vystihuje produkt, který tato firma vyrábí.</a:t>
            </a:r>
            <a:endParaRPr lang="cs-CZ" sz="1800" dirty="0">
              <a:latin typeface="Calibri" panose="020F0502020204030204" pitchFamily="34" charset="0"/>
              <a:cs typeface="Calibri" panose="020F0502020204030204" pitchFamily="34" charset="0"/>
            </a:endParaRPr>
          </a:p>
        </p:txBody>
      </p:sp>
      <p:pic>
        <p:nvPicPr>
          <p:cNvPr id="7" name="Obrázek 6" descr="Obsah obrázku Grafika, logo, kruh, Písmo&#10;&#10;Popis byl vytvořen automaticky">
            <a:extLst>
              <a:ext uri="{FF2B5EF4-FFF2-40B4-BE49-F238E27FC236}">
                <a16:creationId xmlns:a16="http://schemas.microsoft.com/office/drawing/2014/main" id="{CBBC2B2B-C898-2F76-5D21-1346F1D4B9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85900" y="238363"/>
            <a:ext cx="8382000" cy="4181475"/>
          </a:xfrm>
          <a:prstGeom prst="rect">
            <a:avLst/>
          </a:prstGeom>
        </p:spPr>
      </p:pic>
    </p:spTree>
    <p:extLst>
      <p:ext uri="{BB962C8B-B14F-4D97-AF65-F5344CB8AC3E}">
        <p14:creationId xmlns:p14="http://schemas.microsoft.com/office/powerpoint/2010/main" val="35229791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EC255B5-4515-3B66-0371-2C4AD1CB87AC}"/>
            </a:ext>
          </a:extLst>
        </p:cNvPr>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B1595A09-E336-4D1B-9B3A-06A2287A5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0717667A-FC91-7B8F-91F6-A468992C2067}"/>
              </a:ext>
            </a:extLst>
          </p:cNvPr>
          <p:cNvSpPr>
            <a:spLocks noGrp="1"/>
          </p:cNvSpPr>
          <p:nvPr>
            <p:ph type="title"/>
          </p:nvPr>
        </p:nvSpPr>
        <p:spPr>
          <a:xfrm>
            <a:off x="640080" y="4777739"/>
            <a:ext cx="3418990" cy="1412119"/>
          </a:xfrm>
        </p:spPr>
        <p:txBody>
          <a:bodyPr>
            <a:normAutofit/>
          </a:bodyPr>
          <a:lstStyle/>
          <a:p>
            <a:r>
              <a:rPr lang="cs-CZ" sz="4800" dirty="0"/>
              <a:t>Hyundai</a:t>
            </a:r>
          </a:p>
        </p:txBody>
      </p:sp>
      <p:sp>
        <p:nvSpPr>
          <p:cNvPr id="19" name="sketch line">
            <a:extLst>
              <a:ext uri="{FF2B5EF4-FFF2-40B4-BE49-F238E27FC236}">
                <a16:creationId xmlns:a16="http://schemas.microsoft.com/office/drawing/2014/main" id="{3540989C-C7B8-473B-BF87-6F2DA6A900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661305" y="5468206"/>
            <a:ext cx="1371600" cy="18288"/>
          </a:xfrm>
          <a:custGeom>
            <a:avLst/>
            <a:gdLst>
              <a:gd name="connsiteX0" fmla="*/ 0 w 1371600"/>
              <a:gd name="connsiteY0" fmla="*/ 0 h 18288"/>
              <a:gd name="connsiteX1" fmla="*/ 685800 w 1371600"/>
              <a:gd name="connsiteY1" fmla="*/ 0 h 18288"/>
              <a:gd name="connsiteX2" fmla="*/ 1371600 w 1371600"/>
              <a:gd name="connsiteY2" fmla="*/ 0 h 18288"/>
              <a:gd name="connsiteX3" fmla="*/ 1371600 w 1371600"/>
              <a:gd name="connsiteY3" fmla="*/ 18288 h 18288"/>
              <a:gd name="connsiteX4" fmla="*/ 713232 w 1371600"/>
              <a:gd name="connsiteY4" fmla="*/ 18288 h 18288"/>
              <a:gd name="connsiteX5" fmla="*/ 0 w 1371600"/>
              <a:gd name="connsiteY5" fmla="*/ 18288 h 18288"/>
              <a:gd name="connsiteX6" fmla="*/ 0 w 1371600"/>
              <a:gd name="connsiteY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1600" h="18288" fill="none" extrusionOk="0">
                <a:moveTo>
                  <a:pt x="0" y="0"/>
                </a:moveTo>
                <a:cubicBezTo>
                  <a:pt x="247303" y="31625"/>
                  <a:pt x="422310" y="-25629"/>
                  <a:pt x="685800" y="0"/>
                </a:cubicBezTo>
                <a:cubicBezTo>
                  <a:pt x="949290" y="25629"/>
                  <a:pt x="1192357" y="6696"/>
                  <a:pt x="1371600" y="0"/>
                </a:cubicBezTo>
                <a:cubicBezTo>
                  <a:pt x="1371355" y="6649"/>
                  <a:pt x="1371915" y="11310"/>
                  <a:pt x="1371600" y="18288"/>
                </a:cubicBezTo>
                <a:cubicBezTo>
                  <a:pt x="1107995" y="26464"/>
                  <a:pt x="1033361" y="32942"/>
                  <a:pt x="713232" y="18288"/>
                </a:cubicBezTo>
                <a:cubicBezTo>
                  <a:pt x="393103" y="3634"/>
                  <a:pt x="289343" y="43221"/>
                  <a:pt x="0" y="18288"/>
                </a:cubicBezTo>
                <a:cubicBezTo>
                  <a:pt x="-459" y="11562"/>
                  <a:pt x="-31" y="5093"/>
                  <a:pt x="0" y="0"/>
                </a:cubicBezTo>
                <a:close/>
              </a:path>
              <a:path w="1371600" h="18288" stroke="0" extrusionOk="0">
                <a:moveTo>
                  <a:pt x="0" y="0"/>
                </a:moveTo>
                <a:cubicBezTo>
                  <a:pt x="170249" y="-24099"/>
                  <a:pt x="504634" y="14338"/>
                  <a:pt x="644652" y="0"/>
                </a:cubicBezTo>
                <a:cubicBezTo>
                  <a:pt x="784670" y="-14338"/>
                  <a:pt x="1087773" y="8679"/>
                  <a:pt x="1371600" y="0"/>
                </a:cubicBezTo>
                <a:cubicBezTo>
                  <a:pt x="1372456" y="3662"/>
                  <a:pt x="1371030" y="13946"/>
                  <a:pt x="1371600" y="18288"/>
                </a:cubicBezTo>
                <a:cubicBezTo>
                  <a:pt x="1176823" y="-1409"/>
                  <a:pt x="900830" y="9989"/>
                  <a:pt x="713232" y="18288"/>
                </a:cubicBezTo>
                <a:cubicBezTo>
                  <a:pt x="525634" y="26587"/>
                  <a:pt x="282837" y="5724"/>
                  <a:pt x="0" y="18288"/>
                </a:cubicBezTo>
                <a:cubicBezTo>
                  <a:pt x="367" y="13143"/>
                  <a:pt x="-823" y="5844"/>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61569767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Zástupný obsah 2">
            <a:extLst>
              <a:ext uri="{FF2B5EF4-FFF2-40B4-BE49-F238E27FC236}">
                <a16:creationId xmlns:a16="http://schemas.microsoft.com/office/drawing/2014/main" id="{5A5585C7-700E-5541-761D-55A8AC50A177}"/>
              </a:ext>
            </a:extLst>
          </p:cNvPr>
          <p:cNvSpPr>
            <a:spLocks noGrp="1"/>
          </p:cNvSpPr>
          <p:nvPr>
            <p:ph idx="1"/>
          </p:nvPr>
        </p:nvSpPr>
        <p:spPr>
          <a:xfrm>
            <a:off x="4503747" y="4777739"/>
            <a:ext cx="7537707" cy="1399223"/>
          </a:xfrm>
        </p:spPr>
        <p:txBody>
          <a:bodyPr anchor="ctr">
            <a:noAutofit/>
          </a:bodyPr>
          <a:lstStyle/>
          <a:p>
            <a:pPr marL="0" indent="0" algn="just">
              <a:buNone/>
            </a:pPr>
            <a:r>
              <a:rPr lang="cs-CZ" sz="1800" b="0" i="0" dirty="0">
                <a:solidFill>
                  <a:srgbClr val="000000"/>
                </a:solidFill>
                <a:effectLst/>
                <a:highlight>
                  <a:srgbClr val="FFFFFF"/>
                </a:highlight>
                <a:latin typeface="Calibri" panose="020F0502020204030204" pitchFamily="34" charset="0"/>
                <a:cs typeface="Calibri" panose="020F0502020204030204" pitchFamily="34" charset="0"/>
              </a:rPr>
              <a:t>Jihokorejskou automobilku Hyundai asi netřeba představovat. Logotyp Hyundai tvoří počáteční písmeno H uzavřené v oválu. Asi každého napadne, že se jedná o počáteční písmeno, což je pravda. Zároveň ale stylizace písmena „H“ symbolizuje dvě lidské siluety podávající si ruce a uzavírající tak pomyslné pouto mezi značkou a zákazníkem.</a:t>
            </a:r>
            <a:endParaRPr lang="cs-CZ" sz="2800" dirty="0">
              <a:latin typeface="Calibri" panose="020F0502020204030204" pitchFamily="34" charset="0"/>
              <a:cs typeface="Calibri" panose="020F0502020204030204" pitchFamily="34" charset="0"/>
            </a:endParaRPr>
          </a:p>
        </p:txBody>
      </p:sp>
      <p:pic>
        <p:nvPicPr>
          <p:cNvPr id="4" name="Obrázek 3" descr="Obsah obrázku text, logo, Obchodní značka, přeprava&#10;&#10;Popis byl vytvořen automaticky">
            <a:extLst>
              <a:ext uri="{FF2B5EF4-FFF2-40B4-BE49-F238E27FC236}">
                <a16:creationId xmlns:a16="http://schemas.microsoft.com/office/drawing/2014/main" id="{37363B10-F6EE-398D-59F8-2A5F250849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96048" y="182880"/>
            <a:ext cx="3828625" cy="4173201"/>
          </a:xfrm>
          <a:prstGeom prst="rect">
            <a:avLst/>
          </a:prstGeom>
        </p:spPr>
      </p:pic>
    </p:spTree>
    <p:extLst>
      <p:ext uri="{BB962C8B-B14F-4D97-AF65-F5344CB8AC3E}">
        <p14:creationId xmlns:p14="http://schemas.microsoft.com/office/powerpoint/2010/main" val="370590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8D9E336-B45A-E8F9-B5BB-197001C3BB0C}"/>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1595A09-E336-4D1B-9B3A-06A2287A5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6885C979-D72B-B8CC-8A17-77A590AF5E9C}"/>
              </a:ext>
            </a:extLst>
          </p:cNvPr>
          <p:cNvSpPr>
            <a:spLocks noGrp="1"/>
          </p:cNvSpPr>
          <p:nvPr>
            <p:ph type="title"/>
          </p:nvPr>
        </p:nvSpPr>
        <p:spPr>
          <a:xfrm>
            <a:off x="640080" y="4777739"/>
            <a:ext cx="3418990" cy="1412119"/>
          </a:xfrm>
        </p:spPr>
        <p:txBody>
          <a:bodyPr>
            <a:normAutofit/>
          </a:bodyPr>
          <a:lstStyle/>
          <a:p>
            <a:r>
              <a:rPr lang="cs-CZ" sz="4800" dirty="0"/>
              <a:t>Amazon</a:t>
            </a:r>
          </a:p>
        </p:txBody>
      </p:sp>
      <p:pic>
        <p:nvPicPr>
          <p:cNvPr id="5" name="Obrázek 4" descr="Obsah obrázku Písmo, logo, text, Grafika&#10;&#10;Popis byl vytvořen automaticky">
            <a:extLst>
              <a:ext uri="{FF2B5EF4-FFF2-40B4-BE49-F238E27FC236}">
                <a16:creationId xmlns:a16="http://schemas.microsoft.com/office/drawing/2014/main" id="{F64E8792-22DD-8057-F2C8-6B2DBCB0F8B7}"/>
              </a:ext>
            </a:extLst>
          </p:cNvPr>
          <p:cNvPicPr>
            <a:picLocks noChangeAspect="1"/>
          </p:cNvPicPr>
          <p:nvPr/>
        </p:nvPicPr>
        <p:blipFill rotWithShape="1">
          <a:blip r:embed="rId2">
            <a:extLst>
              <a:ext uri="{28A0092B-C50C-407E-A947-70E740481C1C}">
                <a14:useLocalDpi xmlns:a14="http://schemas.microsoft.com/office/drawing/2010/main" val="0"/>
              </a:ext>
            </a:extLst>
          </a:blip>
          <a:srcRect b="3513"/>
          <a:stretch/>
        </p:blipFill>
        <p:spPr>
          <a:xfrm>
            <a:off x="1584007" y="736788"/>
            <a:ext cx="9020938" cy="3372809"/>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p:spPr>
      </p:pic>
      <p:sp>
        <p:nvSpPr>
          <p:cNvPr id="12" name="sketch line">
            <a:extLst>
              <a:ext uri="{FF2B5EF4-FFF2-40B4-BE49-F238E27FC236}">
                <a16:creationId xmlns:a16="http://schemas.microsoft.com/office/drawing/2014/main" id="{3540989C-C7B8-473B-BF87-6F2DA6A900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661305" y="5468206"/>
            <a:ext cx="1371600" cy="18288"/>
          </a:xfrm>
          <a:custGeom>
            <a:avLst/>
            <a:gdLst>
              <a:gd name="connsiteX0" fmla="*/ 0 w 1371600"/>
              <a:gd name="connsiteY0" fmla="*/ 0 h 18288"/>
              <a:gd name="connsiteX1" fmla="*/ 685800 w 1371600"/>
              <a:gd name="connsiteY1" fmla="*/ 0 h 18288"/>
              <a:gd name="connsiteX2" fmla="*/ 1371600 w 1371600"/>
              <a:gd name="connsiteY2" fmla="*/ 0 h 18288"/>
              <a:gd name="connsiteX3" fmla="*/ 1371600 w 1371600"/>
              <a:gd name="connsiteY3" fmla="*/ 18288 h 18288"/>
              <a:gd name="connsiteX4" fmla="*/ 713232 w 1371600"/>
              <a:gd name="connsiteY4" fmla="*/ 18288 h 18288"/>
              <a:gd name="connsiteX5" fmla="*/ 0 w 1371600"/>
              <a:gd name="connsiteY5" fmla="*/ 18288 h 18288"/>
              <a:gd name="connsiteX6" fmla="*/ 0 w 1371600"/>
              <a:gd name="connsiteY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1600" h="18288" fill="none" extrusionOk="0">
                <a:moveTo>
                  <a:pt x="0" y="0"/>
                </a:moveTo>
                <a:cubicBezTo>
                  <a:pt x="247303" y="31625"/>
                  <a:pt x="422310" y="-25629"/>
                  <a:pt x="685800" y="0"/>
                </a:cubicBezTo>
                <a:cubicBezTo>
                  <a:pt x="949290" y="25629"/>
                  <a:pt x="1192357" y="6696"/>
                  <a:pt x="1371600" y="0"/>
                </a:cubicBezTo>
                <a:cubicBezTo>
                  <a:pt x="1371355" y="6649"/>
                  <a:pt x="1371915" y="11310"/>
                  <a:pt x="1371600" y="18288"/>
                </a:cubicBezTo>
                <a:cubicBezTo>
                  <a:pt x="1107995" y="26464"/>
                  <a:pt x="1033361" y="32942"/>
                  <a:pt x="713232" y="18288"/>
                </a:cubicBezTo>
                <a:cubicBezTo>
                  <a:pt x="393103" y="3634"/>
                  <a:pt x="289343" y="43221"/>
                  <a:pt x="0" y="18288"/>
                </a:cubicBezTo>
                <a:cubicBezTo>
                  <a:pt x="-459" y="11562"/>
                  <a:pt x="-31" y="5093"/>
                  <a:pt x="0" y="0"/>
                </a:cubicBezTo>
                <a:close/>
              </a:path>
              <a:path w="1371600" h="18288" stroke="0" extrusionOk="0">
                <a:moveTo>
                  <a:pt x="0" y="0"/>
                </a:moveTo>
                <a:cubicBezTo>
                  <a:pt x="170249" y="-24099"/>
                  <a:pt x="504634" y="14338"/>
                  <a:pt x="644652" y="0"/>
                </a:cubicBezTo>
                <a:cubicBezTo>
                  <a:pt x="784670" y="-14338"/>
                  <a:pt x="1087773" y="8679"/>
                  <a:pt x="1371600" y="0"/>
                </a:cubicBezTo>
                <a:cubicBezTo>
                  <a:pt x="1372456" y="3662"/>
                  <a:pt x="1371030" y="13946"/>
                  <a:pt x="1371600" y="18288"/>
                </a:cubicBezTo>
                <a:cubicBezTo>
                  <a:pt x="1176823" y="-1409"/>
                  <a:pt x="900830" y="9989"/>
                  <a:pt x="713232" y="18288"/>
                </a:cubicBezTo>
                <a:cubicBezTo>
                  <a:pt x="525634" y="26587"/>
                  <a:pt x="282837" y="5724"/>
                  <a:pt x="0" y="18288"/>
                </a:cubicBezTo>
                <a:cubicBezTo>
                  <a:pt x="367" y="13143"/>
                  <a:pt x="-823" y="5844"/>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61569767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Zástupný obsah 2">
            <a:extLst>
              <a:ext uri="{FF2B5EF4-FFF2-40B4-BE49-F238E27FC236}">
                <a16:creationId xmlns:a16="http://schemas.microsoft.com/office/drawing/2014/main" id="{6EC5D806-0EDB-CB6A-052F-0D5457DFCC7D}"/>
              </a:ext>
            </a:extLst>
          </p:cNvPr>
          <p:cNvSpPr>
            <a:spLocks noGrp="1"/>
          </p:cNvSpPr>
          <p:nvPr>
            <p:ph idx="1"/>
          </p:nvPr>
        </p:nvSpPr>
        <p:spPr>
          <a:xfrm>
            <a:off x="4530469" y="4777739"/>
            <a:ext cx="7166992" cy="1399223"/>
          </a:xfrm>
        </p:spPr>
        <p:txBody>
          <a:bodyPr anchor="ctr">
            <a:normAutofit/>
          </a:bodyPr>
          <a:lstStyle/>
          <a:p>
            <a:pPr marL="0" indent="0" algn="just">
              <a:buNone/>
            </a:pPr>
            <a:r>
              <a:rPr lang="cs-CZ" sz="1800" b="0" i="0" dirty="0">
                <a:effectLst/>
                <a:latin typeface="Calibri" panose="020F0502020204030204" pitchFamily="34" charset="0"/>
                <a:cs typeface="Calibri" panose="020F0502020204030204" pitchFamily="34" charset="0"/>
              </a:rPr>
              <a:t>Internetový obchodní gigant využívá pro svoji prezentaci typografické logo doplněné o oranžovou šipku. A právě tato šipka vyjadřuje velikost a šíři sortimentu, který můžete na </a:t>
            </a:r>
            <a:r>
              <a:rPr lang="cs-CZ" sz="1800" b="0" i="0" dirty="0" err="1">
                <a:effectLst/>
                <a:latin typeface="Calibri" panose="020F0502020204030204" pitchFamily="34" charset="0"/>
                <a:cs typeface="Calibri" panose="020F0502020204030204" pitchFamily="34" charset="0"/>
              </a:rPr>
              <a:t>amazonu</a:t>
            </a:r>
            <a:r>
              <a:rPr lang="cs-CZ" sz="1800" b="0" i="0" dirty="0">
                <a:effectLst/>
                <a:latin typeface="Calibri" panose="020F0502020204030204" pitchFamily="34" charset="0"/>
                <a:cs typeface="Calibri" panose="020F0502020204030204" pitchFamily="34" charset="0"/>
              </a:rPr>
              <a:t> nakoupit. V překladu – seženete tam zboží od A do Z.</a:t>
            </a:r>
            <a:endParaRPr lang="cs-CZ" sz="1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248259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8D9E336-B45A-E8F9-B5BB-197001C3BB0C}"/>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1595A09-E336-4D1B-9B3A-06A2287A5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6885C979-D72B-B8CC-8A17-77A590AF5E9C}"/>
              </a:ext>
            </a:extLst>
          </p:cNvPr>
          <p:cNvSpPr>
            <a:spLocks noGrp="1"/>
          </p:cNvSpPr>
          <p:nvPr>
            <p:ph type="title"/>
          </p:nvPr>
        </p:nvSpPr>
        <p:spPr>
          <a:xfrm>
            <a:off x="640080" y="4777739"/>
            <a:ext cx="3418990" cy="1412119"/>
          </a:xfrm>
        </p:spPr>
        <p:txBody>
          <a:bodyPr>
            <a:normAutofit/>
          </a:bodyPr>
          <a:lstStyle/>
          <a:p>
            <a:r>
              <a:rPr lang="cs-CZ" sz="4800" dirty="0"/>
              <a:t>NBC</a:t>
            </a:r>
          </a:p>
        </p:txBody>
      </p:sp>
      <p:sp>
        <p:nvSpPr>
          <p:cNvPr id="12" name="sketch line">
            <a:extLst>
              <a:ext uri="{FF2B5EF4-FFF2-40B4-BE49-F238E27FC236}">
                <a16:creationId xmlns:a16="http://schemas.microsoft.com/office/drawing/2014/main" id="{3540989C-C7B8-473B-BF87-6F2DA6A900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661305" y="5468206"/>
            <a:ext cx="1371600" cy="18288"/>
          </a:xfrm>
          <a:custGeom>
            <a:avLst/>
            <a:gdLst>
              <a:gd name="connsiteX0" fmla="*/ 0 w 1371600"/>
              <a:gd name="connsiteY0" fmla="*/ 0 h 18288"/>
              <a:gd name="connsiteX1" fmla="*/ 685800 w 1371600"/>
              <a:gd name="connsiteY1" fmla="*/ 0 h 18288"/>
              <a:gd name="connsiteX2" fmla="*/ 1371600 w 1371600"/>
              <a:gd name="connsiteY2" fmla="*/ 0 h 18288"/>
              <a:gd name="connsiteX3" fmla="*/ 1371600 w 1371600"/>
              <a:gd name="connsiteY3" fmla="*/ 18288 h 18288"/>
              <a:gd name="connsiteX4" fmla="*/ 713232 w 1371600"/>
              <a:gd name="connsiteY4" fmla="*/ 18288 h 18288"/>
              <a:gd name="connsiteX5" fmla="*/ 0 w 1371600"/>
              <a:gd name="connsiteY5" fmla="*/ 18288 h 18288"/>
              <a:gd name="connsiteX6" fmla="*/ 0 w 1371600"/>
              <a:gd name="connsiteY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1600" h="18288" fill="none" extrusionOk="0">
                <a:moveTo>
                  <a:pt x="0" y="0"/>
                </a:moveTo>
                <a:cubicBezTo>
                  <a:pt x="247303" y="31625"/>
                  <a:pt x="422310" y="-25629"/>
                  <a:pt x="685800" y="0"/>
                </a:cubicBezTo>
                <a:cubicBezTo>
                  <a:pt x="949290" y="25629"/>
                  <a:pt x="1192357" y="6696"/>
                  <a:pt x="1371600" y="0"/>
                </a:cubicBezTo>
                <a:cubicBezTo>
                  <a:pt x="1371355" y="6649"/>
                  <a:pt x="1371915" y="11310"/>
                  <a:pt x="1371600" y="18288"/>
                </a:cubicBezTo>
                <a:cubicBezTo>
                  <a:pt x="1107995" y="26464"/>
                  <a:pt x="1033361" y="32942"/>
                  <a:pt x="713232" y="18288"/>
                </a:cubicBezTo>
                <a:cubicBezTo>
                  <a:pt x="393103" y="3634"/>
                  <a:pt x="289343" y="43221"/>
                  <a:pt x="0" y="18288"/>
                </a:cubicBezTo>
                <a:cubicBezTo>
                  <a:pt x="-459" y="11562"/>
                  <a:pt x="-31" y="5093"/>
                  <a:pt x="0" y="0"/>
                </a:cubicBezTo>
                <a:close/>
              </a:path>
              <a:path w="1371600" h="18288" stroke="0" extrusionOk="0">
                <a:moveTo>
                  <a:pt x="0" y="0"/>
                </a:moveTo>
                <a:cubicBezTo>
                  <a:pt x="170249" y="-24099"/>
                  <a:pt x="504634" y="14338"/>
                  <a:pt x="644652" y="0"/>
                </a:cubicBezTo>
                <a:cubicBezTo>
                  <a:pt x="784670" y="-14338"/>
                  <a:pt x="1087773" y="8679"/>
                  <a:pt x="1371600" y="0"/>
                </a:cubicBezTo>
                <a:cubicBezTo>
                  <a:pt x="1372456" y="3662"/>
                  <a:pt x="1371030" y="13946"/>
                  <a:pt x="1371600" y="18288"/>
                </a:cubicBezTo>
                <a:cubicBezTo>
                  <a:pt x="1176823" y="-1409"/>
                  <a:pt x="900830" y="9989"/>
                  <a:pt x="713232" y="18288"/>
                </a:cubicBezTo>
                <a:cubicBezTo>
                  <a:pt x="525634" y="26587"/>
                  <a:pt x="282837" y="5724"/>
                  <a:pt x="0" y="18288"/>
                </a:cubicBezTo>
                <a:cubicBezTo>
                  <a:pt x="367" y="13143"/>
                  <a:pt x="-823" y="5844"/>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61569767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Zástupný obsah 2">
            <a:extLst>
              <a:ext uri="{FF2B5EF4-FFF2-40B4-BE49-F238E27FC236}">
                <a16:creationId xmlns:a16="http://schemas.microsoft.com/office/drawing/2014/main" id="{6EC5D806-0EDB-CB6A-052F-0D5457DFCC7D}"/>
              </a:ext>
            </a:extLst>
          </p:cNvPr>
          <p:cNvSpPr>
            <a:spLocks noGrp="1"/>
          </p:cNvSpPr>
          <p:nvPr>
            <p:ph idx="1"/>
          </p:nvPr>
        </p:nvSpPr>
        <p:spPr>
          <a:xfrm>
            <a:off x="4530469" y="4777739"/>
            <a:ext cx="7166992" cy="1399223"/>
          </a:xfrm>
        </p:spPr>
        <p:txBody>
          <a:bodyPr anchor="ctr">
            <a:normAutofit/>
          </a:bodyPr>
          <a:lstStyle/>
          <a:p>
            <a:pPr marL="0" indent="0" algn="just">
              <a:buNone/>
            </a:pPr>
            <a:r>
              <a:rPr lang="cs-CZ" sz="1800" b="0" i="0" dirty="0">
                <a:solidFill>
                  <a:srgbClr val="020617"/>
                </a:solidFill>
                <a:effectLst/>
                <a:highlight>
                  <a:srgbClr val="FFFFFF"/>
                </a:highlight>
                <a:latin typeface="Calibri" panose="020F0502020204030204" pitchFamily="34" charset="0"/>
                <a:cs typeface="Calibri" panose="020F0502020204030204" pitchFamily="34" charset="0"/>
              </a:rPr>
              <a:t>Evropané o tom možná tolik nevědí, ale v Americe se televizní skupině NBC často přezdívá „Paví síť“. Když se podíváte na logo, dojde vám proč. Každý barevný brk představuje jednu divizi NBC (to platilo v době jejího vzniku, dnes už má divizí více) a bílý zobák uprostřed loga dává tušit, že se páv dívá doprava. Znamená to, že se dívá dopředu, do budoucnosti.</a:t>
            </a:r>
            <a:endParaRPr lang="cs-CZ" sz="1800" dirty="0">
              <a:latin typeface="Calibri" panose="020F0502020204030204" pitchFamily="34" charset="0"/>
              <a:cs typeface="Calibri" panose="020F0502020204030204" pitchFamily="34" charset="0"/>
            </a:endParaRPr>
          </a:p>
        </p:txBody>
      </p:sp>
      <p:pic>
        <p:nvPicPr>
          <p:cNvPr id="6" name="Obrázek 5" descr="Obsah obrázku Grafika, Písmo, logo, grafický design&#10;&#10;Popis byl vytvořen automaticky">
            <a:extLst>
              <a:ext uri="{FF2B5EF4-FFF2-40B4-BE49-F238E27FC236}">
                <a16:creationId xmlns:a16="http://schemas.microsoft.com/office/drawing/2014/main" id="{07EFFD81-4D69-42F8-BD9F-EF5CF7777A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7598" y="447040"/>
            <a:ext cx="4799867" cy="4256008"/>
          </a:xfrm>
          <a:prstGeom prst="rect">
            <a:avLst/>
          </a:prstGeom>
        </p:spPr>
      </p:pic>
    </p:spTree>
    <p:extLst>
      <p:ext uri="{BB962C8B-B14F-4D97-AF65-F5344CB8AC3E}">
        <p14:creationId xmlns:p14="http://schemas.microsoft.com/office/powerpoint/2010/main" val="24716335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65A77F8-12C0-5E68-B678-F6D2564751B1}"/>
            </a:ext>
          </a:extLst>
        </p:cNvPr>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B1595A09-E336-4D1B-9B3A-06A2287A5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496ABAD2-049A-5A6C-635A-77D73B40FCB2}"/>
              </a:ext>
            </a:extLst>
          </p:cNvPr>
          <p:cNvSpPr>
            <a:spLocks noGrp="1"/>
          </p:cNvSpPr>
          <p:nvPr>
            <p:ph type="title"/>
          </p:nvPr>
        </p:nvSpPr>
        <p:spPr>
          <a:xfrm>
            <a:off x="640080" y="4777739"/>
            <a:ext cx="3418990" cy="1412119"/>
          </a:xfrm>
        </p:spPr>
        <p:txBody>
          <a:bodyPr>
            <a:normAutofit/>
          </a:bodyPr>
          <a:lstStyle/>
          <a:p>
            <a:r>
              <a:rPr lang="cs-CZ" sz="4800" dirty="0" err="1"/>
              <a:t>Toblerone</a:t>
            </a:r>
            <a:endParaRPr lang="cs-CZ" sz="4800" dirty="0"/>
          </a:p>
        </p:txBody>
      </p:sp>
      <p:sp>
        <p:nvSpPr>
          <p:cNvPr id="14" name="sketch line">
            <a:extLst>
              <a:ext uri="{FF2B5EF4-FFF2-40B4-BE49-F238E27FC236}">
                <a16:creationId xmlns:a16="http://schemas.microsoft.com/office/drawing/2014/main" id="{3540989C-C7B8-473B-BF87-6F2DA6A900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661305" y="5468206"/>
            <a:ext cx="1371600" cy="18288"/>
          </a:xfrm>
          <a:custGeom>
            <a:avLst/>
            <a:gdLst>
              <a:gd name="connsiteX0" fmla="*/ 0 w 1371600"/>
              <a:gd name="connsiteY0" fmla="*/ 0 h 18288"/>
              <a:gd name="connsiteX1" fmla="*/ 685800 w 1371600"/>
              <a:gd name="connsiteY1" fmla="*/ 0 h 18288"/>
              <a:gd name="connsiteX2" fmla="*/ 1371600 w 1371600"/>
              <a:gd name="connsiteY2" fmla="*/ 0 h 18288"/>
              <a:gd name="connsiteX3" fmla="*/ 1371600 w 1371600"/>
              <a:gd name="connsiteY3" fmla="*/ 18288 h 18288"/>
              <a:gd name="connsiteX4" fmla="*/ 713232 w 1371600"/>
              <a:gd name="connsiteY4" fmla="*/ 18288 h 18288"/>
              <a:gd name="connsiteX5" fmla="*/ 0 w 1371600"/>
              <a:gd name="connsiteY5" fmla="*/ 18288 h 18288"/>
              <a:gd name="connsiteX6" fmla="*/ 0 w 1371600"/>
              <a:gd name="connsiteY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1600" h="18288" fill="none" extrusionOk="0">
                <a:moveTo>
                  <a:pt x="0" y="0"/>
                </a:moveTo>
                <a:cubicBezTo>
                  <a:pt x="247303" y="31625"/>
                  <a:pt x="422310" y="-25629"/>
                  <a:pt x="685800" y="0"/>
                </a:cubicBezTo>
                <a:cubicBezTo>
                  <a:pt x="949290" y="25629"/>
                  <a:pt x="1192357" y="6696"/>
                  <a:pt x="1371600" y="0"/>
                </a:cubicBezTo>
                <a:cubicBezTo>
                  <a:pt x="1371355" y="6649"/>
                  <a:pt x="1371915" y="11310"/>
                  <a:pt x="1371600" y="18288"/>
                </a:cubicBezTo>
                <a:cubicBezTo>
                  <a:pt x="1107995" y="26464"/>
                  <a:pt x="1033361" y="32942"/>
                  <a:pt x="713232" y="18288"/>
                </a:cubicBezTo>
                <a:cubicBezTo>
                  <a:pt x="393103" y="3634"/>
                  <a:pt x="289343" y="43221"/>
                  <a:pt x="0" y="18288"/>
                </a:cubicBezTo>
                <a:cubicBezTo>
                  <a:pt x="-459" y="11562"/>
                  <a:pt x="-31" y="5093"/>
                  <a:pt x="0" y="0"/>
                </a:cubicBezTo>
                <a:close/>
              </a:path>
              <a:path w="1371600" h="18288" stroke="0" extrusionOk="0">
                <a:moveTo>
                  <a:pt x="0" y="0"/>
                </a:moveTo>
                <a:cubicBezTo>
                  <a:pt x="170249" y="-24099"/>
                  <a:pt x="504634" y="14338"/>
                  <a:pt x="644652" y="0"/>
                </a:cubicBezTo>
                <a:cubicBezTo>
                  <a:pt x="784670" y="-14338"/>
                  <a:pt x="1087773" y="8679"/>
                  <a:pt x="1371600" y="0"/>
                </a:cubicBezTo>
                <a:cubicBezTo>
                  <a:pt x="1372456" y="3662"/>
                  <a:pt x="1371030" y="13946"/>
                  <a:pt x="1371600" y="18288"/>
                </a:cubicBezTo>
                <a:cubicBezTo>
                  <a:pt x="1176823" y="-1409"/>
                  <a:pt x="900830" y="9989"/>
                  <a:pt x="713232" y="18288"/>
                </a:cubicBezTo>
                <a:cubicBezTo>
                  <a:pt x="525634" y="26587"/>
                  <a:pt x="282837" y="5724"/>
                  <a:pt x="0" y="18288"/>
                </a:cubicBezTo>
                <a:cubicBezTo>
                  <a:pt x="367" y="13143"/>
                  <a:pt x="-823" y="5844"/>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61569767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Zástupný obsah 2">
            <a:extLst>
              <a:ext uri="{FF2B5EF4-FFF2-40B4-BE49-F238E27FC236}">
                <a16:creationId xmlns:a16="http://schemas.microsoft.com/office/drawing/2014/main" id="{C3DA91CA-FFB0-E705-D11E-4758388FC9D8}"/>
              </a:ext>
            </a:extLst>
          </p:cNvPr>
          <p:cNvSpPr>
            <a:spLocks noGrp="1"/>
          </p:cNvSpPr>
          <p:nvPr>
            <p:ph idx="1"/>
          </p:nvPr>
        </p:nvSpPr>
        <p:spPr>
          <a:xfrm>
            <a:off x="4501892" y="4777739"/>
            <a:ext cx="7497067" cy="1399223"/>
          </a:xfrm>
        </p:spPr>
        <p:txBody>
          <a:bodyPr anchor="ctr">
            <a:noAutofit/>
          </a:bodyPr>
          <a:lstStyle/>
          <a:p>
            <a:pPr marL="0" indent="0" algn="just">
              <a:buNone/>
            </a:pPr>
            <a:r>
              <a:rPr lang="cs-CZ" sz="1800" b="0" i="0" dirty="0">
                <a:effectLst/>
                <a:latin typeface="Calibri" panose="020F0502020204030204" pitchFamily="34" charset="0"/>
                <a:cs typeface="Calibri" panose="020F0502020204030204" pitchFamily="34" charset="0"/>
              </a:rPr>
              <a:t>Švýcarská čokoláda, která se od ostatních odlišuje tvarem i balením. Jméno vzniklo spojením příjmení zakladatele Theodor</a:t>
            </a:r>
            <a:r>
              <a:rPr lang="cs-CZ" sz="1800" dirty="0">
                <a:latin typeface="Calibri" panose="020F0502020204030204" pitchFamily="34" charset="0"/>
                <a:cs typeface="Calibri" panose="020F0502020204030204" pitchFamily="34" charset="0"/>
              </a:rPr>
              <a:t>a</a:t>
            </a:r>
            <a:r>
              <a:rPr lang="cs-CZ" sz="1800" b="0" i="0" dirty="0">
                <a:effectLst/>
                <a:latin typeface="Calibri" panose="020F0502020204030204" pitchFamily="34" charset="0"/>
                <a:cs typeface="Calibri" panose="020F0502020204030204" pitchFamily="34" charset="0"/>
              </a:rPr>
              <a:t> </a:t>
            </a:r>
            <a:r>
              <a:rPr lang="cs-CZ" sz="1800" b="0" i="0" dirty="0" err="1">
                <a:effectLst/>
                <a:latin typeface="Calibri" panose="020F0502020204030204" pitchFamily="34" charset="0"/>
                <a:cs typeface="Calibri" panose="020F0502020204030204" pitchFamily="34" charset="0"/>
              </a:rPr>
              <a:t>Toblera</a:t>
            </a:r>
            <a:r>
              <a:rPr lang="cs-CZ" sz="1800" b="0" i="0" dirty="0">
                <a:effectLst/>
                <a:latin typeface="Calibri" panose="020F0502020204030204" pitchFamily="34" charset="0"/>
                <a:cs typeface="Calibri" panose="020F0502020204030204" pitchFamily="34" charset="0"/>
              </a:rPr>
              <a:t>, města Bernu a italského výrazu </a:t>
            </a:r>
            <a:r>
              <a:rPr lang="cs-CZ" sz="1800" b="0" i="1" dirty="0" err="1">
                <a:effectLst/>
                <a:latin typeface="Calibri" panose="020F0502020204030204" pitchFamily="34" charset="0"/>
                <a:cs typeface="Calibri" panose="020F0502020204030204" pitchFamily="34" charset="0"/>
              </a:rPr>
              <a:t>torrone</a:t>
            </a:r>
            <a:r>
              <a:rPr lang="cs-CZ" sz="1800" b="0" i="0" dirty="0">
                <a:effectLst/>
                <a:latin typeface="Calibri" panose="020F0502020204030204" pitchFamily="34" charset="0"/>
                <a:cs typeface="Calibri" panose="020F0502020204030204" pitchFamily="34" charset="0"/>
              </a:rPr>
              <a:t> (turecký med). Jednotlivé kousky čokolády tvoří trojúhelníčky symbolizující švýcarské Alpy. V logu je vyobrazena konkrétně hora Matterhorn. A pokud se zadíváte pozorně, najdete tam i siluetu medvěda.</a:t>
            </a:r>
            <a:endParaRPr lang="cs-CZ" sz="1800" dirty="0">
              <a:latin typeface="Calibri" panose="020F0502020204030204" pitchFamily="34" charset="0"/>
              <a:cs typeface="Calibri" panose="020F0502020204030204" pitchFamily="34" charset="0"/>
            </a:endParaRPr>
          </a:p>
        </p:txBody>
      </p:sp>
      <p:pic>
        <p:nvPicPr>
          <p:cNvPr id="6" name="Obrázek 5" descr="Obsah obrázku text, logo, Písmo, Grafika&#10;&#10;Popis byl vytvořen automaticky">
            <a:extLst>
              <a:ext uri="{FF2B5EF4-FFF2-40B4-BE49-F238E27FC236}">
                <a16:creationId xmlns:a16="http://schemas.microsoft.com/office/drawing/2014/main" id="{4249E63C-DD57-F875-2A71-4374763087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12818" y="456248"/>
            <a:ext cx="8382000" cy="3248025"/>
          </a:xfrm>
          <a:prstGeom prst="rect">
            <a:avLst/>
          </a:prstGeom>
        </p:spPr>
      </p:pic>
    </p:spTree>
    <p:extLst>
      <p:ext uri="{BB962C8B-B14F-4D97-AF65-F5344CB8AC3E}">
        <p14:creationId xmlns:p14="http://schemas.microsoft.com/office/powerpoint/2010/main" val="33915311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40E7B65-E025-3BF4-D24F-2EDBA6182564}"/>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1595A09-E336-4D1B-9B3A-06A2287A5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D267F062-4827-5631-D10E-30EDE6F20785}"/>
              </a:ext>
            </a:extLst>
          </p:cNvPr>
          <p:cNvSpPr>
            <a:spLocks noGrp="1"/>
          </p:cNvSpPr>
          <p:nvPr>
            <p:ph type="title"/>
          </p:nvPr>
        </p:nvSpPr>
        <p:spPr>
          <a:xfrm>
            <a:off x="640080" y="4777739"/>
            <a:ext cx="3418990" cy="1412119"/>
          </a:xfrm>
        </p:spPr>
        <p:txBody>
          <a:bodyPr>
            <a:normAutofit fontScale="90000"/>
          </a:bodyPr>
          <a:lstStyle/>
          <a:p>
            <a:r>
              <a:rPr lang="cs-CZ" sz="4800" dirty="0"/>
              <a:t>Tour de France</a:t>
            </a:r>
          </a:p>
        </p:txBody>
      </p:sp>
      <p:pic>
        <p:nvPicPr>
          <p:cNvPr id="5" name="Obrázek 4" descr="Obsah obrázku Grafika, klipart, Písmo, logo&#10;&#10;Popis byl vytvořen automaticky">
            <a:extLst>
              <a:ext uri="{FF2B5EF4-FFF2-40B4-BE49-F238E27FC236}">
                <a16:creationId xmlns:a16="http://schemas.microsoft.com/office/drawing/2014/main" id="{F305F4D4-4A24-3787-8CDE-E9C629CFEC97}"/>
              </a:ext>
            </a:extLst>
          </p:cNvPr>
          <p:cNvPicPr>
            <a:picLocks noChangeAspect="1"/>
          </p:cNvPicPr>
          <p:nvPr/>
        </p:nvPicPr>
        <p:blipFill rotWithShape="1">
          <a:blip r:embed="rId2">
            <a:extLst>
              <a:ext uri="{28A0092B-C50C-407E-A947-70E740481C1C}">
                <a14:useLocalDpi xmlns:a14="http://schemas.microsoft.com/office/drawing/2010/main" val="0"/>
              </a:ext>
            </a:extLst>
          </a:blip>
          <a:srcRect t="2463" b="15364"/>
          <a:stretch/>
        </p:blipFill>
        <p:spPr>
          <a:xfrm>
            <a:off x="1489985" y="419110"/>
            <a:ext cx="9425956" cy="3524240"/>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p:spPr>
      </p:pic>
      <p:sp>
        <p:nvSpPr>
          <p:cNvPr id="12" name="sketch line">
            <a:extLst>
              <a:ext uri="{FF2B5EF4-FFF2-40B4-BE49-F238E27FC236}">
                <a16:creationId xmlns:a16="http://schemas.microsoft.com/office/drawing/2014/main" id="{3540989C-C7B8-473B-BF87-6F2DA6A900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661305" y="5468206"/>
            <a:ext cx="1371600" cy="18288"/>
          </a:xfrm>
          <a:custGeom>
            <a:avLst/>
            <a:gdLst>
              <a:gd name="connsiteX0" fmla="*/ 0 w 1371600"/>
              <a:gd name="connsiteY0" fmla="*/ 0 h 18288"/>
              <a:gd name="connsiteX1" fmla="*/ 685800 w 1371600"/>
              <a:gd name="connsiteY1" fmla="*/ 0 h 18288"/>
              <a:gd name="connsiteX2" fmla="*/ 1371600 w 1371600"/>
              <a:gd name="connsiteY2" fmla="*/ 0 h 18288"/>
              <a:gd name="connsiteX3" fmla="*/ 1371600 w 1371600"/>
              <a:gd name="connsiteY3" fmla="*/ 18288 h 18288"/>
              <a:gd name="connsiteX4" fmla="*/ 713232 w 1371600"/>
              <a:gd name="connsiteY4" fmla="*/ 18288 h 18288"/>
              <a:gd name="connsiteX5" fmla="*/ 0 w 1371600"/>
              <a:gd name="connsiteY5" fmla="*/ 18288 h 18288"/>
              <a:gd name="connsiteX6" fmla="*/ 0 w 1371600"/>
              <a:gd name="connsiteY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1600" h="18288" fill="none" extrusionOk="0">
                <a:moveTo>
                  <a:pt x="0" y="0"/>
                </a:moveTo>
                <a:cubicBezTo>
                  <a:pt x="247303" y="31625"/>
                  <a:pt x="422310" y="-25629"/>
                  <a:pt x="685800" y="0"/>
                </a:cubicBezTo>
                <a:cubicBezTo>
                  <a:pt x="949290" y="25629"/>
                  <a:pt x="1192357" y="6696"/>
                  <a:pt x="1371600" y="0"/>
                </a:cubicBezTo>
                <a:cubicBezTo>
                  <a:pt x="1371355" y="6649"/>
                  <a:pt x="1371915" y="11310"/>
                  <a:pt x="1371600" y="18288"/>
                </a:cubicBezTo>
                <a:cubicBezTo>
                  <a:pt x="1107995" y="26464"/>
                  <a:pt x="1033361" y="32942"/>
                  <a:pt x="713232" y="18288"/>
                </a:cubicBezTo>
                <a:cubicBezTo>
                  <a:pt x="393103" y="3634"/>
                  <a:pt x="289343" y="43221"/>
                  <a:pt x="0" y="18288"/>
                </a:cubicBezTo>
                <a:cubicBezTo>
                  <a:pt x="-459" y="11562"/>
                  <a:pt x="-31" y="5093"/>
                  <a:pt x="0" y="0"/>
                </a:cubicBezTo>
                <a:close/>
              </a:path>
              <a:path w="1371600" h="18288" stroke="0" extrusionOk="0">
                <a:moveTo>
                  <a:pt x="0" y="0"/>
                </a:moveTo>
                <a:cubicBezTo>
                  <a:pt x="170249" y="-24099"/>
                  <a:pt x="504634" y="14338"/>
                  <a:pt x="644652" y="0"/>
                </a:cubicBezTo>
                <a:cubicBezTo>
                  <a:pt x="784670" y="-14338"/>
                  <a:pt x="1087773" y="8679"/>
                  <a:pt x="1371600" y="0"/>
                </a:cubicBezTo>
                <a:cubicBezTo>
                  <a:pt x="1372456" y="3662"/>
                  <a:pt x="1371030" y="13946"/>
                  <a:pt x="1371600" y="18288"/>
                </a:cubicBezTo>
                <a:cubicBezTo>
                  <a:pt x="1176823" y="-1409"/>
                  <a:pt x="900830" y="9989"/>
                  <a:pt x="713232" y="18288"/>
                </a:cubicBezTo>
                <a:cubicBezTo>
                  <a:pt x="525634" y="26587"/>
                  <a:pt x="282837" y="5724"/>
                  <a:pt x="0" y="18288"/>
                </a:cubicBezTo>
                <a:cubicBezTo>
                  <a:pt x="367" y="13143"/>
                  <a:pt x="-823" y="5844"/>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61569767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Zástupný obsah 2">
            <a:extLst>
              <a:ext uri="{FF2B5EF4-FFF2-40B4-BE49-F238E27FC236}">
                <a16:creationId xmlns:a16="http://schemas.microsoft.com/office/drawing/2014/main" id="{F61287D6-E98E-A280-4CFF-FC784E8B4CA1}"/>
              </a:ext>
            </a:extLst>
          </p:cNvPr>
          <p:cNvSpPr>
            <a:spLocks noGrp="1"/>
          </p:cNvSpPr>
          <p:nvPr>
            <p:ph idx="1"/>
          </p:nvPr>
        </p:nvSpPr>
        <p:spPr>
          <a:xfrm>
            <a:off x="4463794" y="4777739"/>
            <a:ext cx="7347968" cy="1399223"/>
          </a:xfrm>
        </p:spPr>
        <p:txBody>
          <a:bodyPr anchor="ctr">
            <a:normAutofit/>
          </a:bodyPr>
          <a:lstStyle/>
          <a:p>
            <a:pPr marL="0" indent="0" algn="just">
              <a:buNone/>
            </a:pPr>
            <a:r>
              <a:rPr lang="cs-CZ" sz="1800" b="0" i="0" dirty="0">
                <a:effectLst/>
                <a:latin typeface="Calibri" panose="020F0502020204030204" pitchFamily="34" charset="0"/>
                <a:cs typeface="Calibri" panose="020F0502020204030204" pitchFamily="34" charset="0"/>
              </a:rPr>
              <a:t>Nejznámější etapový cyklistický závod světa do typografického loga vtipně zakomponoval siluetu cyklisty (závodníka) na kole. Cyklistu tvoří písmeno „R“ (a „U“) a jízdní kolo je pak tvořeno písmeny „O“. Žlutá barva symbolizuje barvu trikotu, do které se může obléct pouze vítěz závodu.</a:t>
            </a:r>
            <a:endParaRPr lang="cs-CZ" sz="1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284357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0E652AC-95D7-D2CE-998A-2196D5ADA157}"/>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1595A09-E336-4D1B-9B3A-06A2287A5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29EE0CCC-37EC-2422-C376-1E096F9BA546}"/>
              </a:ext>
            </a:extLst>
          </p:cNvPr>
          <p:cNvSpPr>
            <a:spLocks noGrp="1"/>
          </p:cNvSpPr>
          <p:nvPr>
            <p:ph type="title"/>
          </p:nvPr>
        </p:nvSpPr>
        <p:spPr>
          <a:xfrm>
            <a:off x="640080" y="4777739"/>
            <a:ext cx="3418990" cy="1412119"/>
          </a:xfrm>
        </p:spPr>
        <p:txBody>
          <a:bodyPr>
            <a:normAutofit/>
          </a:bodyPr>
          <a:lstStyle/>
          <a:p>
            <a:r>
              <a:rPr lang="cs-CZ" sz="4800" dirty="0" err="1"/>
              <a:t>Pinterest</a:t>
            </a:r>
            <a:endParaRPr lang="cs-CZ" sz="4800" dirty="0"/>
          </a:p>
        </p:txBody>
      </p:sp>
      <p:sp>
        <p:nvSpPr>
          <p:cNvPr id="12" name="sketch line">
            <a:extLst>
              <a:ext uri="{FF2B5EF4-FFF2-40B4-BE49-F238E27FC236}">
                <a16:creationId xmlns:a16="http://schemas.microsoft.com/office/drawing/2014/main" id="{3540989C-C7B8-473B-BF87-6F2DA6A900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661305" y="5468206"/>
            <a:ext cx="1371600" cy="18288"/>
          </a:xfrm>
          <a:custGeom>
            <a:avLst/>
            <a:gdLst>
              <a:gd name="connsiteX0" fmla="*/ 0 w 1371600"/>
              <a:gd name="connsiteY0" fmla="*/ 0 h 18288"/>
              <a:gd name="connsiteX1" fmla="*/ 685800 w 1371600"/>
              <a:gd name="connsiteY1" fmla="*/ 0 h 18288"/>
              <a:gd name="connsiteX2" fmla="*/ 1371600 w 1371600"/>
              <a:gd name="connsiteY2" fmla="*/ 0 h 18288"/>
              <a:gd name="connsiteX3" fmla="*/ 1371600 w 1371600"/>
              <a:gd name="connsiteY3" fmla="*/ 18288 h 18288"/>
              <a:gd name="connsiteX4" fmla="*/ 713232 w 1371600"/>
              <a:gd name="connsiteY4" fmla="*/ 18288 h 18288"/>
              <a:gd name="connsiteX5" fmla="*/ 0 w 1371600"/>
              <a:gd name="connsiteY5" fmla="*/ 18288 h 18288"/>
              <a:gd name="connsiteX6" fmla="*/ 0 w 1371600"/>
              <a:gd name="connsiteY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1600" h="18288" fill="none" extrusionOk="0">
                <a:moveTo>
                  <a:pt x="0" y="0"/>
                </a:moveTo>
                <a:cubicBezTo>
                  <a:pt x="247303" y="31625"/>
                  <a:pt x="422310" y="-25629"/>
                  <a:pt x="685800" y="0"/>
                </a:cubicBezTo>
                <a:cubicBezTo>
                  <a:pt x="949290" y="25629"/>
                  <a:pt x="1192357" y="6696"/>
                  <a:pt x="1371600" y="0"/>
                </a:cubicBezTo>
                <a:cubicBezTo>
                  <a:pt x="1371355" y="6649"/>
                  <a:pt x="1371915" y="11310"/>
                  <a:pt x="1371600" y="18288"/>
                </a:cubicBezTo>
                <a:cubicBezTo>
                  <a:pt x="1107995" y="26464"/>
                  <a:pt x="1033361" y="32942"/>
                  <a:pt x="713232" y="18288"/>
                </a:cubicBezTo>
                <a:cubicBezTo>
                  <a:pt x="393103" y="3634"/>
                  <a:pt x="289343" y="43221"/>
                  <a:pt x="0" y="18288"/>
                </a:cubicBezTo>
                <a:cubicBezTo>
                  <a:pt x="-459" y="11562"/>
                  <a:pt x="-31" y="5093"/>
                  <a:pt x="0" y="0"/>
                </a:cubicBezTo>
                <a:close/>
              </a:path>
              <a:path w="1371600" h="18288" stroke="0" extrusionOk="0">
                <a:moveTo>
                  <a:pt x="0" y="0"/>
                </a:moveTo>
                <a:cubicBezTo>
                  <a:pt x="170249" y="-24099"/>
                  <a:pt x="504634" y="14338"/>
                  <a:pt x="644652" y="0"/>
                </a:cubicBezTo>
                <a:cubicBezTo>
                  <a:pt x="784670" y="-14338"/>
                  <a:pt x="1087773" y="8679"/>
                  <a:pt x="1371600" y="0"/>
                </a:cubicBezTo>
                <a:cubicBezTo>
                  <a:pt x="1372456" y="3662"/>
                  <a:pt x="1371030" y="13946"/>
                  <a:pt x="1371600" y="18288"/>
                </a:cubicBezTo>
                <a:cubicBezTo>
                  <a:pt x="1176823" y="-1409"/>
                  <a:pt x="900830" y="9989"/>
                  <a:pt x="713232" y="18288"/>
                </a:cubicBezTo>
                <a:cubicBezTo>
                  <a:pt x="525634" y="26587"/>
                  <a:pt x="282837" y="5724"/>
                  <a:pt x="0" y="18288"/>
                </a:cubicBezTo>
                <a:cubicBezTo>
                  <a:pt x="367" y="13143"/>
                  <a:pt x="-823" y="5844"/>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61569767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Zástupný obsah 2">
            <a:extLst>
              <a:ext uri="{FF2B5EF4-FFF2-40B4-BE49-F238E27FC236}">
                <a16:creationId xmlns:a16="http://schemas.microsoft.com/office/drawing/2014/main" id="{91E8F661-A34D-B7B0-F335-9020BE065B2B}"/>
              </a:ext>
            </a:extLst>
          </p:cNvPr>
          <p:cNvSpPr>
            <a:spLocks noGrp="1"/>
          </p:cNvSpPr>
          <p:nvPr>
            <p:ph idx="1"/>
          </p:nvPr>
        </p:nvSpPr>
        <p:spPr>
          <a:xfrm>
            <a:off x="4539911" y="4791550"/>
            <a:ext cx="7367100" cy="1399223"/>
          </a:xfrm>
        </p:spPr>
        <p:txBody>
          <a:bodyPr anchor="ctr">
            <a:noAutofit/>
          </a:bodyPr>
          <a:lstStyle/>
          <a:p>
            <a:pPr marL="0" indent="0" algn="just">
              <a:buNone/>
            </a:pPr>
            <a:r>
              <a:rPr lang="cs-CZ" sz="1800" b="0" i="0" dirty="0">
                <a:effectLst/>
                <a:latin typeface="Calibri" panose="020F0502020204030204" pitchFamily="34" charset="0"/>
                <a:cs typeface="Calibri" panose="020F0502020204030204" pitchFamily="34" charset="0"/>
              </a:rPr>
              <a:t>Obrázková sociální síť </a:t>
            </a:r>
            <a:r>
              <a:rPr lang="cs-CZ" sz="1800" b="0" i="0" dirty="0" err="1">
                <a:effectLst/>
                <a:latin typeface="Calibri" panose="020F0502020204030204" pitchFamily="34" charset="0"/>
                <a:cs typeface="Calibri" panose="020F0502020204030204" pitchFamily="34" charset="0"/>
              </a:rPr>
              <a:t>Pinterest</a:t>
            </a:r>
            <a:r>
              <a:rPr lang="cs-CZ" sz="1800" b="0" i="0" dirty="0">
                <a:effectLst/>
                <a:latin typeface="Calibri" panose="020F0502020204030204" pitchFamily="34" charset="0"/>
                <a:cs typeface="Calibri" panose="020F0502020204030204" pitchFamily="34" charset="0"/>
              </a:rPr>
              <a:t> používá pro své logo zcela jasně bílé počáteční písmeno „P“ v červeném pozadí. Zároveň pokud si přeložíte první tři písmena slova </a:t>
            </a:r>
            <a:r>
              <a:rPr lang="cs-CZ" sz="1800" b="0" i="0" dirty="0" err="1">
                <a:effectLst/>
                <a:latin typeface="Calibri" panose="020F0502020204030204" pitchFamily="34" charset="0"/>
                <a:cs typeface="Calibri" panose="020F0502020204030204" pitchFamily="34" charset="0"/>
              </a:rPr>
              <a:t>Pinterest</a:t>
            </a:r>
            <a:r>
              <a:rPr lang="cs-CZ" sz="1800" b="0" i="0" dirty="0">
                <a:effectLst/>
                <a:latin typeface="Calibri" panose="020F0502020204030204" pitchFamily="34" charset="0"/>
                <a:cs typeface="Calibri" panose="020F0502020204030204" pitchFamily="34" charset="0"/>
              </a:rPr>
              <a:t>, tedy „pin“, dostanete slovo „špendlík“. Vizuálně se tedy jedná jak o písmeno „P“, tak právě o onen špendlík. </a:t>
            </a:r>
            <a:br>
              <a:rPr lang="cs-CZ" sz="1800" b="0" i="0" dirty="0">
                <a:effectLst/>
                <a:latin typeface="Calibri" panose="020F0502020204030204" pitchFamily="34" charset="0"/>
                <a:cs typeface="Calibri" panose="020F0502020204030204" pitchFamily="34" charset="0"/>
              </a:rPr>
            </a:br>
            <a:r>
              <a:rPr lang="cs-CZ" sz="1800" b="0" i="0" dirty="0">
                <a:effectLst/>
                <a:latin typeface="Calibri" panose="020F0502020204030204" pitchFamily="34" charset="0"/>
                <a:cs typeface="Calibri" panose="020F0502020204030204" pitchFamily="34" charset="0"/>
              </a:rPr>
              <a:t>Na tomto principu sociální síť funguje – na svoji nástěnku si připínáte oblíbené obrázky.</a:t>
            </a:r>
            <a:endParaRPr lang="cs-CZ" sz="1800" dirty="0">
              <a:latin typeface="Calibri" panose="020F0502020204030204" pitchFamily="34" charset="0"/>
              <a:cs typeface="Calibri" panose="020F0502020204030204" pitchFamily="34" charset="0"/>
            </a:endParaRPr>
          </a:p>
        </p:txBody>
      </p:sp>
      <p:pic>
        <p:nvPicPr>
          <p:cNvPr id="7" name="Obrázek 6" descr="Obsah obrázku Grafika, logo, symbol, Písmo&#10;&#10;Popis byl vytvořen automaticky">
            <a:extLst>
              <a:ext uri="{FF2B5EF4-FFF2-40B4-BE49-F238E27FC236}">
                <a16:creationId xmlns:a16="http://schemas.microsoft.com/office/drawing/2014/main" id="{A3819D60-7A66-009E-BDE9-738CDB11CA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6400" y="272889"/>
            <a:ext cx="8382000" cy="3810000"/>
          </a:xfrm>
          <a:prstGeom prst="rect">
            <a:avLst/>
          </a:prstGeom>
        </p:spPr>
      </p:pic>
    </p:spTree>
    <p:extLst>
      <p:ext uri="{BB962C8B-B14F-4D97-AF65-F5344CB8AC3E}">
        <p14:creationId xmlns:p14="http://schemas.microsoft.com/office/powerpoint/2010/main" val="17200625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02F807B-6103-C7D2-9062-58A41BDBE71A}"/>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1595A09-E336-4D1B-9B3A-06A2287A5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658035E8-7241-ED48-7D7A-2E1453F06C15}"/>
              </a:ext>
            </a:extLst>
          </p:cNvPr>
          <p:cNvSpPr>
            <a:spLocks noGrp="1"/>
          </p:cNvSpPr>
          <p:nvPr>
            <p:ph type="title"/>
          </p:nvPr>
        </p:nvSpPr>
        <p:spPr>
          <a:xfrm>
            <a:off x="640080" y="4777739"/>
            <a:ext cx="3418990" cy="1412119"/>
          </a:xfrm>
        </p:spPr>
        <p:txBody>
          <a:bodyPr>
            <a:normAutofit/>
          </a:bodyPr>
          <a:lstStyle/>
          <a:p>
            <a:r>
              <a:rPr lang="cs-CZ" sz="4800" dirty="0"/>
              <a:t>Formule 1</a:t>
            </a:r>
          </a:p>
        </p:txBody>
      </p:sp>
      <p:sp>
        <p:nvSpPr>
          <p:cNvPr id="12" name="sketch line">
            <a:extLst>
              <a:ext uri="{FF2B5EF4-FFF2-40B4-BE49-F238E27FC236}">
                <a16:creationId xmlns:a16="http://schemas.microsoft.com/office/drawing/2014/main" id="{3540989C-C7B8-473B-BF87-6F2DA6A900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661305" y="5468206"/>
            <a:ext cx="1371600" cy="18288"/>
          </a:xfrm>
          <a:custGeom>
            <a:avLst/>
            <a:gdLst>
              <a:gd name="connsiteX0" fmla="*/ 0 w 1371600"/>
              <a:gd name="connsiteY0" fmla="*/ 0 h 18288"/>
              <a:gd name="connsiteX1" fmla="*/ 685800 w 1371600"/>
              <a:gd name="connsiteY1" fmla="*/ 0 h 18288"/>
              <a:gd name="connsiteX2" fmla="*/ 1371600 w 1371600"/>
              <a:gd name="connsiteY2" fmla="*/ 0 h 18288"/>
              <a:gd name="connsiteX3" fmla="*/ 1371600 w 1371600"/>
              <a:gd name="connsiteY3" fmla="*/ 18288 h 18288"/>
              <a:gd name="connsiteX4" fmla="*/ 713232 w 1371600"/>
              <a:gd name="connsiteY4" fmla="*/ 18288 h 18288"/>
              <a:gd name="connsiteX5" fmla="*/ 0 w 1371600"/>
              <a:gd name="connsiteY5" fmla="*/ 18288 h 18288"/>
              <a:gd name="connsiteX6" fmla="*/ 0 w 1371600"/>
              <a:gd name="connsiteY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1600" h="18288" fill="none" extrusionOk="0">
                <a:moveTo>
                  <a:pt x="0" y="0"/>
                </a:moveTo>
                <a:cubicBezTo>
                  <a:pt x="247303" y="31625"/>
                  <a:pt x="422310" y="-25629"/>
                  <a:pt x="685800" y="0"/>
                </a:cubicBezTo>
                <a:cubicBezTo>
                  <a:pt x="949290" y="25629"/>
                  <a:pt x="1192357" y="6696"/>
                  <a:pt x="1371600" y="0"/>
                </a:cubicBezTo>
                <a:cubicBezTo>
                  <a:pt x="1371355" y="6649"/>
                  <a:pt x="1371915" y="11310"/>
                  <a:pt x="1371600" y="18288"/>
                </a:cubicBezTo>
                <a:cubicBezTo>
                  <a:pt x="1107995" y="26464"/>
                  <a:pt x="1033361" y="32942"/>
                  <a:pt x="713232" y="18288"/>
                </a:cubicBezTo>
                <a:cubicBezTo>
                  <a:pt x="393103" y="3634"/>
                  <a:pt x="289343" y="43221"/>
                  <a:pt x="0" y="18288"/>
                </a:cubicBezTo>
                <a:cubicBezTo>
                  <a:pt x="-459" y="11562"/>
                  <a:pt x="-31" y="5093"/>
                  <a:pt x="0" y="0"/>
                </a:cubicBezTo>
                <a:close/>
              </a:path>
              <a:path w="1371600" h="18288" stroke="0" extrusionOk="0">
                <a:moveTo>
                  <a:pt x="0" y="0"/>
                </a:moveTo>
                <a:cubicBezTo>
                  <a:pt x="170249" y="-24099"/>
                  <a:pt x="504634" y="14338"/>
                  <a:pt x="644652" y="0"/>
                </a:cubicBezTo>
                <a:cubicBezTo>
                  <a:pt x="784670" y="-14338"/>
                  <a:pt x="1087773" y="8679"/>
                  <a:pt x="1371600" y="0"/>
                </a:cubicBezTo>
                <a:cubicBezTo>
                  <a:pt x="1372456" y="3662"/>
                  <a:pt x="1371030" y="13946"/>
                  <a:pt x="1371600" y="18288"/>
                </a:cubicBezTo>
                <a:cubicBezTo>
                  <a:pt x="1176823" y="-1409"/>
                  <a:pt x="900830" y="9989"/>
                  <a:pt x="713232" y="18288"/>
                </a:cubicBezTo>
                <a:cubicBezTo>
                  <a:pt x="525634" y="26587"/>
                  <a:pt x="282837" y="5724"/>
                  <a:pt x="0" y="18288"/>
                </a:cubicBezTo>
                <a:cubicBezTo>
                  <a:pt x="367" y="13143"/>
                  <a:pt x="-823" y="5844"/>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61569767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Zástupný obsah 2">
            <a:extLst>
              <a:ext uri="{FF2B5EF4-FFF2-40B4-BE49-F238E27FC236}">
                <a16:creationId xmlns:a16="http://schemas.microsoft.com/office/drawing/2014/main" id="{BA5CF299-12AE-FB99-9E3F-5196A52F25CD}"/>
              </a:ext>
            </a:extLst>
          </p:cNvPr>
          <p:cNvSpPr>
            <a:spLocks noGrp="1"/>
          </p:cNvSpPr>
          <p:nvPr>
            <p:ph idx="1"/>
          </p:nvPr>
        </p:nvSpPr>
        <p:spPr>
          <a:xfrm>
            <a:off x="4608141" y="4777739"/>
            <a:ext cx="7328918" cy="1399223"/>
          </a:xfrm>
        </p:spPr>
        <p:txBody>
          <a:bodyPr anchor="ctr">
            <a:normAutofit/>
          </a:bodyPr>
          <a:lstStyle/>
          <a:p>
            <a:pPr marL="0" indent="0" algn="just">
              <a:buNone/>
            </a:pPr>
            <a:r>
              <a:rPr lang="cs-CZ" sz="1800" b="0" i="0" dirty="0">
                <a:solidFill>
                  <a:srgbClr val="000000"/>
                </a:solidFill>
                <a:effectLst/>
                <a:latin typeface="Calibri" panose="020F0502020204030204" pitchFamily="34" charset="0"/>
                <a:cs typeface="Calibri" panose="020F0502020204030204" pitchFamily="34" charset="0"/>
              </a:rPr>
              <a:t>Nejprestižnější automobilový závod Formule 1 ve svém logu využívá negativní prostor. Zatímco písmeno „F“ je lehce rozpoznatelné, číslice 1 je možná pro některé pozorovatele ukryta. Najdeme ji mezi písmenem „F“ a červeným vzorem, který symbolizuje rychlost (nikoli tedy číslici 1).</a:t>
            </a:r>
            <a:endParaRPr lang="cs-CZ" sz="1800" dirty="0">
              <a:latin typeface="Calibri" panose="020F0502020204030204" pitchFamily="34" charset="0"/>
              <a:cs typeface="Calibri" panose="020F0502020204030204" pitchFamily="34" charset="0"/>
            </a:endParaRPr>
          </a:p>
        </p:txBody>
      </p:sp>
      <p:pic>
        <p:nvPicPr>
          <p:cNvPr id="7" name="Obrázek 6" descr="Obsah obrázku logo, Písmo, Grafika, grafický design&#10;&#10;Popis byl vytvořen automaticky">
            <a:extLst>
              <a:ext uri="{FF2B5EF4-FFF2-40B4-BE49-F238E27FC236}">
                <a16:creationId xmlns:a16="http://schemas.microsoft.com/office/drawing/2014/main" id="{6E01F2F6-1406-01C7-EABE-ED912F8561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2313" y="694850"/>
            <a:ext cx="7917562" cy="3598892"/>
          </a:xfrm>
          <a:prstGeom prst="rect">
            <a:avLst/>
          </a:prstGeom>
        </p:spPr>
      </p:pic>
    </p:spTree>
    <p:extLst>
      <p:ext uri="{BB962C8B-B14F-4D97-AF65-F5344CB8AC3E}">
        <p14:creationId xmlns:p14="http://schemas.microsoft.com/office/powerpoint/2010/main" val="20336062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1595A09-E336-4D1B-9B3A-06A2287A5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801FA5B9-E2C0-CADE-9178-E87D06171E9B}"/>
              </a:ext>
            </a:extLst>
          </p:cNvPr>
          <p:cNvSpPr>
            <a:spLocks noGrp="1"/>
          </p:cNvSpPr>
          <p:nvPr>
            <p:ph type="title"/>
          </p:nvPr>
        </p:nvSpPr>
        <p:spPr>
          <a:xfrm>
            <a:off x="640080" y="4777739"/>
            <a:ext cx="3418990" cy="1412119"/>
          </a:xfrm>
        </p:spPr>
        <p:txBody>
          <a:bodyPr>
            <a:normAutofit/>
          </a:bodyPr>
          <a:lstStyle/>
          <a:p>
            <a:r>
              <a:rPr lang="cs-CZ" sz="4800" dirty="0"/>
              <a:t>Carrefour</a:t>
            </a:r>
          </a:p>
        </p:txBody>
      </p:sp>
      <p:sp>
        <p:nvSpPr>
          <p:cNvPr id="12" name="sketch line">
            <a:extLst>
              <a:ext uri="{FF2B5EF4-FFF2-40B4-BE49-F238E27FC236}">
                <a16:creationId xmlns:a16="http://schemas.microsoft.com/office/drawing/2014/main" id="{3540989C-C7B8-473B-BF87-6F2DA6A900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661305" y="5468206"/>
            <a:ext cx="1371600" cy="18288"/>
          </a:xfrm>
          <a:custGeom>
            <a:avLst/>
            <a:gdLst>
              <a:gd name="connsiteX0" fmla="*/ 0 w 1371600"/>
              <a:gd name="connsiteY0" fmla="*/ 0 h 18288"/>
              <a:gd name="connsiteX1" fmla="*/ 685800 w 1371600"/>
              <a:gd name="connsiteY1" fmla="*/ 0 h 18288"/>
              <a:gd name="connsiteX2" fmla="*/ 1371600 w 1371600"/>
              <a:gd name="connsiteY2" fmla="*/ 0 h 18288"/>
              <a:gd name="connsiteX3" fmla="*/ 1371600 w 1371600"/>
              <a:gd name="connsiteY3" fmla="*/ 18288 h 18288"/>
              <a:gd name="connsiteX4" fmla="*/ 713232 w 1371600"/>
              <a:gd name="connsiteY4" fmla="*/ 18288 h 18288"/>
              <a:gd name="connsiteX5" fmla="*/ 0 w 1371600"/>
              <a:gd name="connsiteY5" fmla="*/ 18288 h 18288"/>
              <a:gd name="connsiteX6" fmla="*/ 0 w 1371600"/>
              <a:gd name="connsiteY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1600" h="18288" fill="none" extrusionOk="0">
                <a:moveTo>
                  <a:pt x="0" y="0"/>
                </a:moveTo>
                <a:cubicBezTo>
                  <a:pt x="247303" y="31625"/>
                  <a:pt x="422310" y="-25629"/>
                  <a:pt x="685800" y="0"/>
                </a:cubicBezTo>
                <a:cubicBezTo>
                  <a:pt x="949290" y="25629"/>
                  <a:pt x="1192357" y="6696"/>
                  <a:pt x="1371600" y="0"/>
                </a:cubicBezTo>
                <a:cubicBezTo>
                  <a:pt x="1371355" y="6649"/>
                  <a:pt x="1371915" y="11310"/>
                  <a:pt x="1371600" y="18288"/>
                </a:cubicBezTo>
                <a:cubicBezTo>
                  <a:pt x="1107995" y="26464"/>
                  <a:pt x="1033361" y="32942"/>
                  <a:pt x="713232" y="18288"/>
                </a:cubicBezTo>
                <a:cubicBezTo>
                  <a:pt x="393103" y="3634"/>
                  <a:pt x="289343" y="43221"/>
                  <a:pt x="0" y="18288"/>
                </a:cubicBezTo>
                <a:cubicBezTo>
                  <a:pt x="-459" y="11562"/>
                  <a:pt x="-31" y="5093"/>
                  <a:pt x="0" y="0"/>
                </a:cubicBezTo>
                <a:close/>
              </a:path>
              <a:path w="1371600" h="18288" stroke="0" extrusionOk="0">
                <a:moveTo>
                  <a:pt x="0" y="0"/>
                </a:moveTo>
                <a:cubicBezTo>
                  <a:pt x="170249" y="-24099"/>
                  <a:pt x="504634" y="14338"/>
                  <a:pt x="644652" y="0"/>
                </a:cubicBezTo>
                <a:cubicBezTo>
                  <a:pt x="784670" y="-14338"/>
                  <a:pt x="1087773" y="8679"/>
                  <a:pt x="1371600" y="0"/>
                </a:cubicBezTo>
                <a:cubicBezTo>
                  <a:pt x="1372456" y="3662"/>
                  <a:pt x="1371030" y="13946"/>
                  <a:pt x="1371600" y="18288"/>
                </a:cubicBezTo>
                <a:cubicBezTo>
                  <a:pt x="1176823" y="-1409"/>
                  <a:pt x="900830" y="9989"/>
                  <a:pt x="713232" y="18288"/>
                </a:cubicBezTo>
                <a:cubicBezTo>
                  <a:pt x="525634" y="26587"/>
                  <a:pt x="282837" y="5724"/>
                  <a:pt x="0" y="18288"/>
                </a:cubicBezTo>
                <a:cubicBezTo>
                  <a:pt x="367" y="13143"/>
                  <a:pt x="-823" y="5844"/>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61569767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Zástupný obsah 2">
            <a:extLst>
              <a:ext uri="{FF2B5EF4-FFF2-40B4-BE49-F238E27FC236}">
                <a16:creationId xmlns:a16="http://schemas.microsoft.com/office/drawing/2014/main" id="{6EA7E1C5-CEE9-4234-BC25-3E256FAD8864}"/>
              </a:ext>
            </a:extLst>
          </p:cNvPr>
          <p:cNvSpPr>
            <a:spLocks noGrp="1"/>
          </p:cNvSpPr>
          <p:nvPr>
            <p:ph idx="1"/>
          </p:nvPr>
        </p:nvSpPr>
        <p:spPr>
          <a:xfrm>
            <a:off x="4530468" y="4777739"/>
            <a:ext cx="7424169" cy="1399223"/>
          </a:xfrm>
        </p:spPr>
        <p:txBody>
          <a:bodyPr anchor="ctr">
            <a:noAutofit/>
          </a:bodyPr>
          <a:lstStyle/>
          <a:p>
            <a:pPr marL="0" indent="0" algn="just">
              <a:buNone/>
            </a:pPr>
            <a:r>
              <a:rPr lang="cs-CZ" sz="1800" b="0" i="0" dirty="0">
                <a:effectLst/>
                <a:latin typeface="Calibri" panose="020F0502020204030204" pitchFamily="34" charset="0"/>
                <a:cs typeface="Calibri" panose="020F0502020204030204" pitchFamily="34" charset="0"/>
              </a:rPr>
              <a:t>V minulých letech jste se i u nás mohli setkat s hypermarketem Carrefour. Jeho logo se skládá ze tří barev a odkazuje tak na svoje francouzské kořeny. Je tvořeno dvěma šipkami, které vychází z názvu Carrefour (=rozcestí). Všimli jste si však, že logo využívá stejně jako Formule 1 negativní prostor, ve kterém je zobrazeno písmeno „C“?</a:t>
            </a:r>
            <a:endParaRPr lang="cs-CZ" sz="1800" dirty="0">
              <a:latin typeface="Calibri" panose="020F0502020204030204" pitchFamily="34" charset="0"/>
              <a:cs typeface="Calibri" panose="020F0502020204030204" pitchFamily="34" charset="0"/>
            </a:endParaRPr>
          </a:p>
        </p:txBody>
      </p:sp>
      <p:pic>
        <p:nvPicPr>
          <p:cNvPr id="7" name="Obrázek 6" descr="Obsah obrázku logo, text, Písmo, Grafika&#10;&#10;Popis byl vytvořen automaticky">
            <a:extLst>
              <a:ext uri="{FF2B5EF4-FFF2-40B4-BE49-F238E27FC236}">
                <a16:creationId xmlns:a16="http://schemas.microsoft.com/office/drawing/2014/main" id="{1C976BBD-8130-4D3B-D3A4-55DAE453B9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47825" y="561975"/>
            <a:ext cx="8382000" cy="3810000"/>
          </a:xfrm>
          <a:prstGeom prst="rect">
            <a:avLst/>
          </a:prstGeom>
        </p:spPr>
      </p:pic>
    </p:spTree>
    <p:extLst>
      <p:ext uri="{BB962C8B-B14F-4D97-AF65-F5344CB8AC3E}">
        <p14:creationId xmlns:p14="http://schemas.microsoft.com/office/powerpoint/2010/main" val="4946171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F03AF94-5A5C-62C1-C239-BE0C8D22A31E}"/>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1595A09-E336-4D1B-9B3A-06A2287A5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62412D82-253A-38B9-FDFD-D281C5FF78F1}"/>
              </a:ext>
            </a:extLst>
          </p:cNvPr>
          <p:cNvSpPr>
            <a:spLocks noGrp="1"/>
          </p:cNvSpPr>
          <p:nvPr>
            <p:ph type="title"/>
          </p:nvPr>
        </p:nvSpPr>
        <p:spPr>
          <a:xfrm>
            <a:off x="640080" y="4777739"/>
            <a:ext cx="3418990" cy="1412119"/>
          </a:xfrm>
        </p:spPr>
        <p:txBody>
          <a:bodyPr>
            <a:normAutofit/>
          </a:bodyPr>
          <a:lstStyle/>
          <a:p>
            <a:r>
              <a:rPr lang="cs-CZ" sz="4800" dirty="0"/>
              <a:t>Adidas</a:t>
            </a:r>
          </a:p>
        </p:txBody>
      </p:sp>
      <p:sp>
        <p:nvSpPr>
          <p:cNvPr id="12" name="sketch line">
            <a:extLst>
              <a:ext uri="{FF2B5EF4-FFF2-40B4-BE49-F238E27FC236}">
                <a16:creationId xmlns:a16="http://schemas.microsoft.com/office/drawing/2014/main" id="{3540989C-C7B8-473B-BF87-6F2DA6A900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661305" y="5468206"/>
            <a:ext cx="1371600" cy="18288"/>
          </a:xfrm>
          <a:custGeom>
            <a:avLst/>
            <a:gdLst>
              <a:gd name="connsiteX0" fmla="*/ 0 w 1371600"/>
              <a:gd name="connsiteY0" fmla="*/ 0 h 18288"/>
              <a:gd name="connsiteX1" fmla="*/ 685800 w 1371600"/>
              <a:gd name="connsiteY1" fmla="*/ 0 h 18288"/>
              <a:gd name="connsiteX2" fmla="*/ 1371600 w 1371600"/>
              <a:gd name="connsiteY2" fmla="*/ 0 h 18288"/>
              <a:gd name="connsiteX3" fmla="*/ 1371600 w 1371600"/>
              <a:gd name="connsiteY3" fmla="*/ 18288 h 18288"/>
              <a:gd name="connsiteX4" fmla="*/ 713232 w 1371600"/>
              <a:gd name="connsiteY4" fmla="*/ 18288 h 18288"/>
              <a:gd name="connsiteX5" fmla="*/ 0 w 1371600"/>
              <a:gd name="connsiteY5" fmla="*/ 18288 h 18288"/>
              <a:gd name="connsiteX6" fmla="*/ 0 w 1371600"/>
              <a:gd name="connsiteY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1600" h="18288" fill="none" extrusionOk="0">
                <a:moveTo>
                  <a:pt x="0" y="0"/>
                </a:moveTo>
                <a:cubicBezTo>
                  <a:pt x="247303" y="31625"/>
                  <a:pt x="422310" y="-25629"/>
                  <a:pt x="685800" y="0"/>
                </a:cubicBezTo>
                <a:cubicBezTo>
                  <a:pt x="949290" y="25629"/>
                  <a:pt x="1192357" y="6696"/>
                  <a:pt x="1371600" y="0"/>
                </a:cubicBezTo>
                <a:cubicBezTo>
                  <a:pt x="1371355" y="6649"/>
                  <a:pt x="1371915" y="11310"/>
                  <a:pt x="1371600" y="18288"/>
                </a:cubicBezTo>
                <a:cubicBezTo>
                  <a:pt x="1107995" y="26464"/>
                  <a:pt x="1033361" y="32942"/>
                  <a:pt x="713232" y="18288"/>
                </a:cubicBezTo>
                <a:cubicBezTo>
                  <a:pt x="393103" y="3634"/>
                  <a:pt x="289343" y="43221"/>
                  <a:pt x="0" y="18288"/>
                </a:cubicBezTo>
                <a:cubicBezTo>
                  <a:pt x="-459" y="11562"/>
                  <a:pt x="-31" y="5093"/>
                  <a:pt x="0" y="0"/>
                </a:cubicBezTo>
                <a:close/>
              </a:path>
              <a:path w="1371600" h="18288" stroke="0" extrusionOk="0">
                <a:moveTo>
                  <a:pt x="0" y="0"/>
                </a:moveTo>
                <a:cubicBezTo>
                  <a:pt x="170249" y="-24099"/>
                  <a:pt x="504634" y="14338"/>
                  <a:pt x="644652" y="0"/>
                </a:cubicBezTo>
                <a:cubicBezTo>
                  <a:pt x="784670" y="-14338"/>
                  <a:pt x="1087773" y="8679"/>
                  <a:pt x="1371600" y="0"/>
                </a:cubicBezTo>
                <a:cubicBezTo>
                  <a:pt x="1372456" y="3662"/>
                  <a:pt x="1371030" y="13946"/>
                  <a:pt x="1371600" y="18288"/>
                </a:cubicBezTo>
                <a:cubicBezTo>
                  <a:pt x="1176823" y="-1409"/>
                  <a:pt x="900830" y="9989"/>
                  <a:pt x="713232" y="18288"/>
                </a:cubicBezTo>
                <a:cubicBezTo>
                  <a:pt x="525634" y="26587"/>
                  <a:pt x="282837" y="5724"/>
                  <a:pt x="0" y="18288"/>
                </a:cubicBezTo>
                <a:cubicBezTo>
                  <a:pt x="367" y="13143"/>
                  <a:pt x="-823" y="5844"/>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61569767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Zástupný obsah 2">
            <a:extLst>
              <a:ext uri="{FF2B5EF4-FFF2-40B4-BE49-F238E27FC236}">
                <a16:creationId xmlns:a16="http://schemas.microsoft.com/office/drawing/2014/main" id="{9A9CA914-5991-036B-160C-2D6FEA974D28}"/>
              </a:ext>
            </a:extLst>
          </p:cNvPr>
          <p:cNvSpPr>
            <a:spLocks noGrp="1"/>
          </p:cNvSpPr>
          <p:nvPr>
            <p:ph idx="1"/>
          </p:nvPr>
        </p:nvSpPr>
        <p:spPr>
          <a:xfrm>
            <a:off x="4538884" y="4777739"/>
            <a:ext cx="7415608" cy="1399223"/>
          </a:xfrm>
        </p:spPr>
        <p:txBody>
          <a:bodyPr anchor="ctr">
            <a:noAutofit/>
          </a:bodyPr>
          <a:lstStyle/>
          <a:p>
            <a:pPr marL="0" indent="0" algn="just" fontAlgn="base">
              <a:buNone/>
            </a:pPr>
            <a:r>
              <a:rPr lang="cs-CZ" sz="1800" b="0" i="0" dirty="0">
                <a:solidFill>
                  <a:srgbClr val="000000"/>
                </a:solidFill>
                <a:effectLst/>
                <a:highlight>
                  <a:srgbClr val="FFFFFF"/>
                </a:highlight>
                <a:latin typeface="Calibri" panose="020F0502020204030204" pitchFamily="34" charset="0"/>
                <a:cs typeface="Calibri" panose="020F0502020204030204" pitchFamily="34" charset="0"/>
              </a:rPr>
              <a:t>Přemýšleli jste někdy o tom, co znamenají tři pruhy v logu </a:t>
            </a:r>
            <a:r>
              <a:rPr lang="cs-CZ" sz="1800" b="0" i="0" dirty="0" err="1">
                <a:solidFill>
                  <a:srgbClr val="000000"/>
                </a:solidFill>
                <a:effectLst/>
                <a:highlight>
                  <a:srgbClr val="FFFFFF"/>
                </a:highlight>
                <a:latin typeface="Calibri" panose="020F0502020204030204" pitchFamily="34" charset="0"/>
                <a:cs typeface="Calibri" panose="020F0502020204030204" pitchFamily="34" charset="0"/>
              </a:rPr>
              <a:t>adidas</a:t>
            </a:r>
            <a:r>
              <a:rPr lang="cs-CZ" sz="1800" b="0" i="0" dirty="0">
                <a:solidFill>
                  <a:srgbClr val="000000"/>
                </a:solidFill>
                <a:effectLst/>
                <a:highlight>
                  <a:srgbClr val="FFFFFF"/>
                </a:highlight>
                <a:latin typeface="Calibri" panose="020F0502020204030204" pitchFamily="34" charset="0"/>
                <a:cs typeface="Calibri" panose="020F0502020204030204" pitchFamily="34" charset="0"/>
              </a:rPr>
              <a:t> a proč jsou vyobrazeny tímto způsobem? Adidas marketingově využívá více </a:t>
            </a:r>
            <a:r>
              <a:rPr lang="cs-CZ" sz="1800" b="0" i="0" dirty="0" err="1">
                <a:solidFill>
                  <a:srgbClr val="000000"/>
                </a:solidFill>
                <a:effectLst/>
                <a:highlight>
                  <a:srgbClr val="FFFFFF"/>
                </a:highlight>
                <a:latin typeface="Calibri" panose="020F0502020204030204" pitchFamily="34" charset="0"/>
                <a:cs typeface="Calibri" panose="020F0502020204030204" pitchFamily="34" charset="0"/>
              </a:rPr>
              <a:t>subbrandů</a:t>
            </a:r>
            <a:r>
              <a:rPr lang="cs-CZ" sz="1800" b="0" i="0" dirty="0">
                <a:solidFill>
                  <a:srgbClr val="000000"/>
                </a:solidFill>
                <a:effectLst/>
                <a:highlight>
                  <a:srgbClr val="FFFFFF"/>
                </a:highlight>
                <a:latin typeface="Calibri" panose="020F0502020204030204" pitchFamily="34" charset="0"/>
                <a:cs typeface="Calibri" panose="020F0502020204030204" pitchFamily="34" charset="0"/>
              </a:rPr>
              <a:t> – Adidas </a:t>
            </a:r>
            <a:r>
              <a:rPr lang="cs-CZ" sz="1800" b="0" i="0" dirty="0" err="1">
                <a:solidFill>
                  <a:srgbClr val="000000"/>
                </a:solidFill>
                <a:effectLst/>
                <a:highlight>
                  <a:srgbClr val="FFFFFF"/>
                </a:highlight>
                <a:latin typeface="Calibri" panose="020F0502020204030204" pitchFamily="34" charset="0"/>
                <a:cs typeface="Calibri" panose="020F0502020204030204" pitchFamily="34" charset="0"/>
              </a:rPr>
              <a:t>Originals</a:t>
            </a:r>
            <a:r>
              <a:rPr lang="cs-CZ" sz="1800" b="0" i="0" dirty="0">
                <a:solidFill>
                  <a:srgbClr val="000000"/>
                </a:solidFill>
                <a:effectLst/>
                <a:highlight>
                  <a:srgbClr val="FFFFFF"/>
                </a:highlight>
                <a:latin typeface="Calibri" panose="020F0502020204030204" pitchFamily="34" charset="0"/>
                <a:cs typeface="Calibri" panose="020F0502020204030204" pitchFamily="34" charset="0"/>
              </a:rPr>
              <a:t>, Adidas Performance a Adidas Sport Style. Logotyp, na který se díváme, patří Adidas Performance. V tomto případě tři pruhy symbolizují horu, která představuje výzvy a cíle, které musí člověk každý den překonat.</a:t>
            </a:r>
            <a:br>
              <a:rPr lang="cs-CZ" sz="1800" dirty="0">
                <a:latin typeface="Calibri" panose="020F0502020204030204" pitchFamily="34" charset="0"/>
                <a:cs typeface="Calibri" panose="020F0502020204030204" pitchFamily="34" charset="0"/>
              </a:rPr>
            </a:br>
            <a:endParaRPr lang="cs-CZ" sz="1800" dirty="0">
              <a:latin typeface="Calibri" panose="020F0502020204030204" pitchFamily="34" charset="0"/>
              <a:cs typeface="Calibri" panose="020F0502020204030204" pitchFamily="34" charset="0"/>
            </a:endParaRPr>
          </a:p>
        </p:txBody>
      </p:sp>
      <p:pic>
        <p:nvPicPr>
          <p:cNvPr id="7" name="Obrázek 6" descr="Obsah obrázku Písmo, logo, Grafika, grafický design&#10;&#10;Popis byl vytvořen automaticky">
            <a:extLst>
              <a:ext uri="{FF2B5EF4-FFF2-40B4-BE49-F238E27FC236}">
                <a16:creationId xmlns:a16="http://schemas.microsoft.com/office/drawing/2014/main" id="{C7168C2E-95B3-14E0-E159-5BACBFCDD4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1650" y="476964"/>
            <a:ext cx="8382000" cy="3810000"/>
          </a:xfrm>
          <a:prstGeom prst="rect">
            <a:avLst/>
          </a:prstGeom>
        </p:spPr>
      </p:pic>
    </p:spTree>
    <p:extLst>
      <p:ext uri="{BB962C8B-B14F-4D97-AF65-F5344CB8AC3E}">
        <p14:creationId xmlns:p14="http://schemas.microsoft.com/office/powerpoint/2010/main" val="23994994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0272060-02B8-A885-24F1-DC672A54EDD4}"/>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1595A09-E336-4D1B-9B3A-06A2287A5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048D6E85-6135-8FCC-1ACD-E9402138C714}"/>
              </a:ext>
            </a:extLst>
          </p:cNvPr>
          <p:cNvSpPr>
            <a:spLocks noGrp="1"/>
          </p:cNvSpPr>
          <p:nvPr>
            <p:ph type="title"/>
          </p:nvPr>
        </p:nvSpPr>
        <p:spPr>
          <a:xfrm>
            <a:off x="640080" y="4777739"/>
            <a:ext cx="3418990" cy="1412119"/>
          </a:xfrm>
        </p:spPr>
        <p:txBody>
          <a:bodyPr>
            <a:normAutofit/>
          </a:bodyPr>
          <a:lstStyle/>
          <a:p>
            <a:r>
              <a:rPr lang="cs-CZ" sz="4800" dirty="0" err="1"/>
              <a:t>Levi´s</a:t>
            </a:r>
            <a:endParaRPr lang="cs-CZ" sz="4800" dirty="0"/>
          </a:p>
        </p:txBody>
      </p:sp>
      <p:pic>
        <p:nvPicPr>
          <p:cNvPr id="5" name="Obrázek 4" descr="Obsah obrázku logo, text, Písmo, symbol&#10;&#10;Popis byl vytvořen automaticky">
            <a:extLst>
              <a:ext uri="{FF2B5EF4-FFF2-40B4-BE49-F238E27FC236}">
                <a16:creationId xmlns:a16="http://schemas.microsoft.com/office/drawing/2014/main" id="{999F62C5-16A6-1529-A1EF-CE2B0C7E7318}"/>
              </a:ext>
            </a:extLst>
          </p:cNvPr>
          <p:cNvPicPr>
            <a:picLocks noChangeAspect="1"/>
          </p:cNvPicPr>
          <p:nvPr/>
        </p:nvPicPr>
        <p:blipFill rotWithShape="1">
          <a:blip r:embed="rId2">
            <a:extLst>
              <a:ext uri="{28A0092B-C50C-407E-A947-70E740481C1C}">
                <a14:useLocalDpi xmlns:a14="http://schemas.microsoft.com/office/drawing/2010/main" val="0"/>
              </a:ext>
            </a:extLst>
          </a:blip>
          <a:srcRect t="6676" b="11151"/>
          <a:stretch/>
        </p:blipFill>
        <p:spPr>
          <a:xfrm>
            <a:off x="1504949" y="556813"/>
            <a:ext cx="9763125" cy="3650303"/>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p:spPr>
      </p:pic>
      <p:sp>
        <p:nvSpPr>
          <p:cNvPr id="12" name="sketch line">
            <a:extLst>
              <a:ext uri="{FF2B5EF4-FFF2-40B4-BE49-F238E27FC236}">
                <a16:creationId xmlns:a16="http://schemas.microsoft.com/office/drawing/2014/main" id="{3540989C-C7B8-473B-BF87-6F2DA6A900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661305" y="5468206"/>
            <a:ext cx="1371600" cy="18288"/>
          </a:xfrm>
          <a:custGeom>
            <a:avLst/>
            <a:gdLst>
              <a:gd name="connsiteX0" fmla="*/ 0 w 1371600"/>
              <a:gd name="connsiteY0" fmla="*/ 0 h 18288"/>
              <a:gd name="connsiteX1" fmla="*/ 685800 w 1371600"/>
              <a:gd name="connsiteY1" fmla="*/ 0 h 18288"/>
              <a:gd name="connsiteX2" fmla="*/ 1371600 w 1371600"/>
              <a:gd name="connsiteY2" fmla="*/ 0 h 18288"/>
              <a:gd name="connsiteX3" fmla="*/ 1371600 w 1371600"/>
              <a:gd name="connsiteY3" fmla="*/ 18288 h 18288"/>
              <a:gd name="connsiteX4" fmla="*/ 713232 w 1371600"/>
              <a:gd name="connsiteY4" fmla="*/ 18288 h 18288"/>
              <a:gd name="connsiteX5" fmla="*/ 0 w 1371600"/>
              <a:gd name="connsiteY5" fmla="*/ 18288 h 18288"/>
              <a:gd name="connsiteX6" fmla="*/ 0 w 1371600"/>
              <a:gd name="connsiteY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1600" h="18288" fill="none" extrusionOk="0">
                <a:moveTo>
                  <a:pt x="0" y="0"/>
                </a:moveTo>
                <a:cubicBezTo>
                  <a:pt x="247303" y="31625"/>
                  <a:pt x="422310" y="-25629"/>
                  <a:pt x="685800" y="0"/>
                </a:cubicBezTo>
                <a:cubicBezTo>
                  <a:pt x="949290" y="25629"/>
                  <a:pt x="1192357" y="6696"/>
                  <a:pt x="1371600" y="0"/>
                </a:cubicBezTo>
                <a:cubicBezTo>
                  <a:pt x="1371355" y="6649"/>
                  <a:pt x="1371915" y="11310"/>
                  <a:pt x="1371600" y="18288"/>
                </a:cubicBezTo>
                <a:cubicBezTo>
                  <a:pt x="1107995" y="26464"/>
                  <a:pt x="1033361" y="32942"/>
                  <a:pt x="713232" y="18288"/>
                </a:cubicBezTo>
                <a:cubicBezTo>
                  <a:pt x="393103" y="3634"/>
                  <a:pt x="289343" y="43221"/>
                  <a:pt x="0" y="18288"/>
                </a:cubicBezTo>
                <a:cubicBezTo>
                  <a:pt x="-459" y="11562"/>
                  <a:pt x="-31" y="5093"/>
                  <a:pt x="0" y="0"/>
                </a:cubicBezTo>
                <a:close/>
              </a:path>
              <a:path w="1371600" h="18288" stroke="0" extrusionOk="0">
                <a:moveTo>
                  <a:pt x="0" y="0"/>
                </a:moveTo>
                <a:cubicBezTo>
                  <a:pt x="170249" y="-24099"/>
                  <a:pt x="504634" y="14338"/>
                  <a:pt x="644652" y="0"/>
                </a:cubicBezTo>
                <a:cubicBezTo>
                  <a:pt x="784670" y="-14338"/>
                  <a:pt x="1087773" y="8679"/>
                  <a:pt x="1371600" y="0"/>
                </a:cubicBezTo>
                <a:cubicBezTo>
                  <a:pt x="1372456" y="3662"/>
                  <a:pt x="1371030" y="13946"/>
                  <a:pt x="1371600" y="18288"/>
                </a:cubicBezTo>
                <a:cubicBezTo>
                  <a:pt x="1176823" y="-1409"/>
                  <a:pt x="900830" y="9989"/>
                  <a:pt x="713232" y="18288"/>
                </a:cubicBezTo>
                <a:cubicBezTo>
                  <a:pt x="525634" y="26587"/>
                  <a:pt x="282837" y="5724"/>
                  <a:pt x="0" y="18288"/>
                </a:cubicBezTo>
                <a:cubicBezTo>
                  <a:pt x="367" y="13143"/>
                  <a:pt x="-823" y="5844"/>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61569767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Zástupný obsah 2">
            <a:extLst>
              <a:ext uri="{FF2B5EF4-FFF2-40B4-BE49-F238E27FC236}">
                <a16:creationId xmlns:a16="http://schemas.microsoft.com/office/drawing/2014/main" id="{DB498D49-847E-3140-A2FE-5B2985039E9A}"/>
              </a:ext>
            </a:extLst>
          </p:cNvPr>
          <p:cNvSpPr>
            <a:spLocks noGrp="1"/>
          </p:cNvSpPr>
          <p:nvPr>
            <p:ph idx="1"/>
          </p:nvPr>
        </p:nvSpPr>
        <p:spPr>
          <a:xfrm>
            <a:off x="4635140" y="4777739"/>
            <a:ext cx="7243932" cy="1399223"/>
          </a:xfrm>
        </p:spPr>
        <p:txBody>
          <a:bodyPr anchor="ctr">
            <a:noAutofit/>
          </a:bodyPr>
          <a:lstStyle/>
          <a:p>
            <a:pPr marL="0" indent="0" algn="just">
              <a:buNone/>
            </a:pPr>
            <a:r>
              <a:rPr lang="cs-CZ" sz="1800" b="0" i="0" dirty="0">
                <a:solidFill>
                  <a:srgbClr val="000000"/>
                </a:solidFill>
                <a:effectLst/>
                <a:highlight>
                  <a:srgbClr val="FFFFFF"/>
                </a:highlight>
                <a:latin typeface="Calibri" panose="020F0502020204030204" pitchFamily="34" charset="0"/>
                <a:cs typeface="Calibri" panose="020F0502020204030204" pitchFamily="34" charset="0"/>
              </a:rPr>
              <a:t>Na první pohled se může zdát, že na logotypu </a:t>
            </a:r>
            <a:r>
              <a:rPr lang="cs-CZ" sz="1800" b="0" i="0" dirty="0" err="1">
                <a:solidFill>
                  <a:srgbClr val="000000"/>
                </a:solidFill>
                <a:effectLst/>
                <a:highlight>
                  <a:srgbClr val="FFFFFF"/>
                </a:highlight>
                <a:latin typeface="Calibri" panose="020F0502020204030204" pitchFamily="34" charset="0"/>
                <a:cs typeface="Calibri" panose="020F0502020204030204" pitchFamily="34" charset="0"/>
              </a:rPr>
              <a:t>Levis</a:t>
            </a:r>
            <a:r>
              <a:rPr lang="cs-CZ" sz="1800" b="0" i="0" dirty="0">
                <a:solidFill>
                  <a:srgbClr val="000000"/>
                </a:solidFill>
                <a:effectLst/>
                <a:highlight>
                  <a:srgbClr val="FFFFFF"/>
                </a:highlight>
                <a:latin typeface="Calibri" panose="020F0502020204030204" pitchFamily="34" charset="0"/>
                <a:cs typeface="Calibri" panose="020F0502020204030204" pitchFamily="34" charset="0"/>
              </a:rPr>
              <a:t> není nic zajímavého. Avšak jeho tvar svůj skrytý význam má. Spodní tvar loga (spolu s negativním prostorem) totiž odkazuje na typický tvar zadních kapes, který najdeme u „levisek“. Anglicky se označuje jako „</a:t>
            </a:r>
            <a:r>
              <a:rPr lang="cs-CZ" sz="1800" b="0" i="0" dirty="0" err="1">
                <a:solidFill>
                  <a:srgbClr val="000000"/>
                </a:solidFill>
                <a:effectLst/>
                <a:highlight>
                  <a:srgbClr val="FFFFFF"/>
                </a:highlight>
                <a:latin typeface="Calibri" panose="020F0502020204030204" pitchFamily="34" charset="0"/>
                <a:cs typeface="Calibri" panose="020F0502020204030204" pitchFamily="34" charset="0"/>
              </a:rPr>
              <a:t>batwing</a:t>
            </a:r>
            <a:r>
              <a:rPr lang="cs-CZ" sz="1800" b="0" i="0" dirty="0">
                <a:solidFill>
                  <a:srgbClr val="000000"/>
                </a:solidFill>
                <a:effectLst/>
                <a:highlight>
                  <a:srgbClr val="FFFFFF"/>
                </a:highlight>
                <a:latin typeface="Calibri" panose="020F0502020204030204" pitchFamily="34" charset="0"/>
                <a:cs typeface="Calibri" panose="020F0502020204030204" pitchFamily="34" charset="0"/>
              </a:rPr>
              <a:t> </a:t>
            </a:r>
            <a:r>
              <a:rPr lang="cs-CZ" sz="1800" b="0" i="0" dirty="0" err="1">
                <a:solidFill>
                  <a:srgbClr val="000000"/>
                </a:solidFill>
                <a:effectLst/>
                <a:highlight>
                  <a:srgbClr val="FFFFFF"/>
                </a:highlight>
                <a:latin typeface="Calibri" panose="020F0502020204030204" pitchFamily="34" charset="0"/>
                <a:cs typeface="Calibri" panose="020F0502020204030204" pitchFamily="34" charset="0"/>
              </a:rPr>
              <a:t>shape</a:t>
            </a:r>
            <a:r>
              <a:rPr lang="cs-CZ" sz="1800" b="0" i="0" dirty="0">
                <a:solidFill>
                  <a:srgbClr val="000000"/>
                </a:solidFill>
                <a:effectLst/>
                <a:highlight>
                  <a:srgbClr val="FFFFFF"/>
                </a:highlight>
                <a:latin typeface="Calibri" panose="020F0502020204030204" pitchFamily="34" charset="0"/>
                <a:cs typeface="Calibri" panose="020F0502020204030204" pitchFamily="34" charset="0"/>
              </a:rPr>
              <a:t>“, což bychom mohli přeložit jako „tvar netopýřích křídel“. Oficiálně se tvar kapes nazývá „Obloukovitý“ (anglicky </a:t>
            </a:r>
            <a:r>
              <a:rPr lang="cs-CZ" sz="1800" b="0" i="0" dirty="0" err="1">
                <a:solidFill>
                  <a:srgbClr val="000000"/>
                </a:solidFill>
                <a:effectLst/>
                <a:highlight>
                  <a:srgbClr val="FFFFFF"/>
                </a:highlight>
                <a:latin typeface="Calibri" panose="020F0502020204030204" pitchFamily="34" charset="0"/>
                <a:cs typeface="Calibri" panose="020F0502020204030204" pitchFamily="34" charset="0"/>
              </a:rPr>
              <a:t>Arcuate</a:t>
            </a:r>
            <a:r>
              <a:rPr lang="cs-CZ" sz="1800" b="0" i="0" dirty="0">
                <a:solidFill>
                  <a:srgbClr val="000000"/>
                </a:solidFill>
                <a:effectLst/>
                <a:highlight>
                  <a:srgbClr val="FFFFFF"/>
                </a:highlight>
                <a:latin typeface="Calibri" panose="020F0502020204030204" pitchFamily="34" charset="0"/>
                <a:cs typeface="Calibri" panose="020F0502020204030204" pitchFamily="34" charset="0"/>
              </a:rPr>
              <a:t>).</a:t>
            </a:r>
            <a:endParaRPr lang="cs-CZ" sz="1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885193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60ECE24-FA28-12E4-9450-84037787603C}"/>
            </a:ext>
          </a:extLst>
        </p:cNvPr>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B1595A09-E336-4D1B-9B3A-06A2287A5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C16E042A-B1C7-CF1B-1E34-9E884AD6C244}"/>
              </a:ext>
            </a:extLst>
          </p:cNvPr>
          <p:cNvSpPr>
            <a:spLocks noGrp="1"/>
          </p:cNvSpPr>
          <p:nvPr>
            <p:ph type="title"/>
          </p:nvPr>
        </p:nvSpPr>
        <p:spPr>
          <a:xfrm>
            <a:off x="640080" y="4777739"/>
            <a:ext cx="3418990" cy="1412119"/>
          </a:xfrm>
        </p:spPr>
        <p:txBody>
          <a:bodyPr>
            <a:normAutofit/>
          </a:bodyPr>
          <a:lstStyle/>
          <a:p>
            <a:r>
              <a:rPr lang="cs-CZ" sz="4800"/>
              <a:t>Gillette</a:t>
            </a:r>
            <a:endParaRPr lang="cs-CZ" sz="4800" dirty="0"/>
          </a:p>
        </p:txBody>
      </p:sp>
      <p:sp>
        <p:nvSpPr>
          <p:cNvPr id="14" name="sketch line">
            <a:extLst>
              <a:ext uri="{FF2B5EF4-FFF2-40B4-BE49-F238E27FC236}">
                <a16:creationId xmlns:a16="http://schemas.microsoft.com/office/drawing/2014/main" id="{3540989C-C7B8-473B-BF87-6F2DA6A900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661305" y="5468206"/>
            <a:ext cx="1371600" cy="18288"/>
          </a:xfrm>
          <a:custGeom>
            <a:avLst/>
            <a:gdLst>
              <a:gd name="connsiteX0" fmla="*/ 0 w 1371600"/>
              <a:gd name="connsiteY0" fmla="*/ 0 h 18288"/>
              <a:gd name="connsiteX1" fmla="*/ 685800 w 1371600"/>
              <a:gd name="connsiteY1" fmla="*/ 0 h 18288"/>
              <a:gd name="connsiteX2" fmla="*/ 1371600 w 1371600"/>
              <a:gd name="connsiteY2" fmla="*/ 0 h 18288"/>
              <a:gd name="connsiteX3" fmla="*/ 1371600 w 1371600"/>
              <a:gd name="connsiteY3" fmla="*/ 18288 h 18288"/>
              <a:gd name="connsiteX4" fmla="*/ 713232 w 1371600"/>
              <a:gd name="connsiteY4" fmla="*/ 18288 h 18288"/>
              <a:gd name="connsiteX5" fmla="*/ 0 w 1371600"/>
              <a:gd name="connsiteY5" fmla="*/ 18288 h 18288"/>
              <a:gd name="connsiteX6" fmla="*/ 0 w 1371600"/>
              <a:gd name="connsiteY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1600" h="18288" fill="none" extrusionOk="0">
                <a:moveTo>
                  <a:pt x="0" y="0"/>
                </a:moveTo>
                <a:cubicBezTo>
                  <a:pt x="247303" y="31625"/>
                  <a:pt x="422310" y="-25629"/>
                  <a:pt x="685800" y="0"/>
                </a:cubicBezTo>
                <a:cubicBezTo>
                  <a:pt x="949290" y="25629"/>
                  <a:pt x="1192357" y="6696"/>
                  <a:pt x="1371600" y="0"/>
                </a:cubicBezTo>
                <a:cubicBezTo>
                  <a:pt x="1371355" y="6649"/>
                  <a:pt x="1371915" y="11310"/>
                  <a:pt x="1371600" y="18288"/>
                </a:cubicBezTo>
                <a:cubicBezTo>
                  <a:pt x="1107995" y="26464"/>
                  <a:pt x="1033361" y="32942"/>
                  <a:pt x="713232" y="18288"/>
                </a:cubicBezTo>
                <a:cubicBezTo>
                  <a:pt x="393103" y="3634"/>
                  <a:pt x="289343" y="43221"/>
                  <a:pt x="0" y="18288"/>
                </a:cubicBezTo>
                <a:cubicBezTo>
                  <a:pt x="-459" y="11562"/>
                  <a:pt x="-31" y="5093"/>
                  <a:pt x="0" y="0"/>
                </a:cubicBezTo>
                <a:close/>
              </a:path>
              <a:path w="1371600" h="18288" stroke="0" extrusionOk="0">
                <a:moveTo>
                  <a:pt x="0" y="0"/>
                </a:moveTo>
                <a:cubicBezTo>
                  <a:pt x="170249" y="-24099"/>
                  <a:pt x="504634" y="14338"/>
                  <a:pt x="644652" y="0"/>
                </a:cubicBezTo>
                <a:cubicBezTo>
                  <a:pt x="784670" y="-14338"/>
                  <a:pt x="1087773" y="8679"/>
                  <a:pt x="1371600" y="0"/>
                </a:cubicBezTo>
                <a:cubicBezTo>
                  <a:pt x="1372456" y="3662"/>
                  <a:pt x="1371030" y="13946"/>
                  <a:pt x="1371600" y="18288"/>
                </a:cubicBezTo>
                <a:cubicBezTo>
                  <a:pt x="1176823" y="-1409"/>
                  <a:pt x="900830" y="9989"/>
                  <a:pt x="713232" y="18288"/>
                </a:cubicBezTo>
                <a:cubicBezTo>
                  <a:pt x="525634" y="26587"/>
                  <a:pt x="282837" y="5724"/>
                  <a:pt x="0" y="18288"/>
                </a:cubicBezTo>
                <a:cubicBezTo>
                  <a:pt x="367" y="13143"/>
                  <a:pt x="-823" y="5844"/>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61569767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Zástupný obsah 2">
            <a:extLst>
              <a:ext uri="{FF2B5EF4-FFF2-40B4-BE49-F238E27FC236}">
                <a16:creationId xmlns:a16="http://schemas.microsoft.com/office/drawing/2014/main" id="{6DCD3770-67E0-02EE-4BDD-D0A27AD0CE93}"/>
              </a:ext>
            </a:extLst>
          </p:cNvPr>
          <p:cNvSpPr>
            <a:spLocks noGrp="1"/>
          </p:cNvSpPr>
          <p:nvPr>
            <p:ph idx="1"/>
          </p:nvPr>
        </p:nvSpPr>
        <p:spPr>
          <a:xfrm>
            <a:off x="4518827" y="4777739"/>
            <a:ext cx="7275239" cy="1399223"/>
          </a:xfrm>
        </p:spPr>
        <p:txBody>
          <a:bodyPr anchor="ctr">
            <a:normAutofit/>
          </a:bodyPr>
          <a:lstStyle/>
          <a:p>
            <a:pPr marL="0" indent="0" algn="just">
              <a:buNone/>
            </a:pPr>
            <a:r>
              <a:rPr lang="cs-CZ" sz="1800" b="0" i="0" dirty="0">
                <a:solidFill>
                  <a:srgbClr val="000000"/>
                </a:solidFill>
                <a:effectLst/>
                <a:highlight>
                  <a:srgbClr val="FFFFFF"/>
                </a:highlight>
                <a:latin typeface="Calibri" panose="020F0502020204030204" pitchFamily="34" charset="0"/>
                <a:cs typeface="Calibri" panose="020F0502020204030204" pitchFamily="34" charset="0"/>
              </a:rPr>
              <a:t>Tato značka spadající pod gigant Procter &amp; Gamble je pro mnohé lidi synonymem hladkého oholení. A právě ostrost svých břitů se rozhodl Gillette v logu vyjádřit tím, že uřízl špičky písmen „G“ a „i“ stejně, jako by to udělala ostrá břitva.</a:t>
            </a:r>
            <a:endParaRPr lang="cs-CZ" sz="1800" dirty="0">
              <a:latin typeface="Calibri" panose="020F0502020204030204" pitchFamily="34" charset="0"/>
              <a:cs typeface="Calibri" panose="020F0502020204030204" pitchFamily="34" charset="0"/>
            </a:endParaRPr>
          </a:p>
        </p:txBody>
      </p:sp>
      <p:pic>
        <p:nvPicPr>
          <p:cNvPr id="5" name="Obrázek 4" descr="Obsah obrázku Písmo, logo, Grafika, bílé&#10;&#10;Popis byl vytvořen automaticky">
            <a:extLst>
              <a:ext uri="{FF2B5EF4-FFF2-40B4-BE49-F238E27FC236}">
                <a16:creationId xmlns:a16="http://schemas.microsoft.com/office/drawing/2014/main" id="{2C7EA62B-7B42-FB70-92EC-2B3D00DB4C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82969" y="795575"/>
            <a:ext cx="8382000" cy="3810000"/>
          </a:xfrm>
          <a:prstGeom prst="rect">
            <a:avLst/>
          </a:prstGeom>
        </p:spPr>
      </p:pic>
    </p:spTree>
    <p:extLst>
      <p:ext uri="{BB962C8B-B14F-4D97-AF65-F5344CB8AC3E}">
        <p14:creationId xmlns:p14="http://schemas.microsoft.com/office/powerpoint/2010/main" val="12284077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B1595A09-E336-4D1B-9B3A-06A2287A5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0B3A92F8-D319-2D00-0CCF-48ADC8709B69}"/>
              </a:ext>
            </a:extLst>
          </p:cNvPr>
          <p:cNvSpPr>
            <a:spLocks noGrp="1"/>
          </p:cNvSpPr>
          <p:nvPr>
            <p:ph type="title"/>
          </p:nvPr>
        </p:nvSpPr>
        <p:spPr>
          <a:xfrm>
            <a:off x="640080" y="4777739"/>
            <a:ext cx="3418990" cy="1412119"/>
          </a:xfrm>
        </p:spPr>
        <p:txBody>
          <a:bodyPr>
            <a:normAutofit/>
          </a:bodyPr>
          <a:lstStyle/>
          <a:p>
            <a:r>
              <a:rPr lang="cs-CZ" sz="4800" dirty="0"/>
              <a:t>LG</a:t>
            </a:r>
          </a:p>
        </p:txBody>
      </p:sp>
      <p:sp>
        <p:nvSpPr>
          <p:cNvPr id="16" name="sketch line">
            <a:extLst>
              <a:ext uri="{FF2B5EF4-FFF2-40B4-BE49-F238E27FC236}">
                <a16:creationId xmlns:a16="http://schemas.microsoft.com/office/drawing/2014/main" id="{3540989C-C7B8-473B-BF87-6F2DA6A900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661305" y="5468206"/>
            <a:ext cx="1371600" cy="18288"/>
          </a:xfrm>
          <a:custGeom>
            <a:avLst/>
            <a:gdLst>
              <a:gd name="connsiteX0" fmla="*/ 0 w 1371600"/>
              <a:gd name="connsiteY0" fmla="*/ 0 h 18288"/>
              <a:gd name="connsiteX1" fmla="*/ 685800 w 1371600"/>
              <a:gd name="connsiteY1" fmla="*/ 0 h 18288"/>
              <a:gd name="connsiteX2" fmla="*/ 1371600 w 1371600"/>
              <a:gd name="connsiteY2" fmla="*/ 0 h 18288"/>
              <a:gd name="connsiteX3" fmla="*/ 1371600 w 1371600"/>
              <a:gd name="connsiteY3" fmla="*/ 18288 h 18288"/>
              <a:gd name="connsiteX4" fmla="*/ 713232 w 1371600"/>
              <a:gd name="connsiteY4" fmla="*/ 18288 h 18288"/>
              <a:gd name="connsiteX5" fmla="*/ 0 w 1371600"/>
              <a:gd name="connsiteY5" fmla="*/ 18288 h 18288"/>
              <a:gd name="connsiteX6" fmla="*/ 0 w 1371600"/>
              <a:gd name="connsiteY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1600" h="18288" fill="none" extrusionOk="0">
                <a:moveTo>
                  <a:pt x="0" y="0"/>
                </a:moveTo>
                <a:cubicBezTo>
                  <a:pt x="247303" y="31625"/>
                  <a:pt x="422310" y="-25629"/>
                  <a:pt x="685800" y="0"/>
                </a:cubicBezTo>
                <a:cubicBezTo>
                  <a:pt x="949290" y="25629"/>
                  <a:pt x="1192357" y="6696"/>
                  <a:pt x="1371600" y="0"/>
                </a:cubicBezTo>
                <a:cubicBezTo>
                  <a:pt x="1371355" y="6649"/>
                  <a:pt x="1371915" y="11310"/>
                  <a:pt x="1371600" y="18288"/>
                </a:cubicBezTo>
                <a:cubicBezTo>
                  <a:pt x="1107995" y="26464"/>
                  <a:pt x="1033361" y="32942"/>
                  <a:pt x="713232" y="18288"/>
                </a:cubicBezTo>
                <a:cubicBezTo>
                  <a:pt x="393103" y="3634"/>
                  <a:pt x="289343" y="43221"/>
                  <a:pt x="0" y="18288"/>
                </a:cubicBezTo>
                <a:cubicBezTo>
                  <a:pt x="-459" y="11562"/>
                  <a:pt x="-31" y="5093"/>
                  <a:pt x="0" y="0"/>
                </a:cubicBezTo>
                <a:close/>
              </a:path>
              <a:path w="1371600" h="18288" stroke="0" extrusionOk="0">
                <a:moveTo>
                  <a:pt x="0" y="0"/>
                </a:moveTo>
                <a:cubicBezTo>
                  <a:pt x="170249" y="-24099"/>
                  <a:pt x="504634" y="14338"/>
                  <a:pt x="644652" y="0"/>
                </a:cubicBezTo>
                <a:cubicBezTo>
                  <a:pt x="784670" y="-14338"/>
                  <a:pt x="1087773" y="8679"/>
                  <a:pt x="1371600" y="0"/>
                </a:cubicBezTo>
                <a:cubicBezTo>
                  <a:pt x="1372456" y="3662"/>
                  <a:pt x="1371030" y="13946"/>
                  <a:pt x="1371600" y="18288"/>
                </a:cubicBezTo>
                <a:cubicBezTo>
                  <a:pt x="1176823" y="-1409"/>
                  <a:pt x="900830" y="9989"/>
                  <a:pt x="713232" y="18288"/>
                </a:cubicBezTo>
                <a:cubicBezTo>
                  <a:pt x="525634" y="26587"/>
                  <a:pt x="282837" y="5724"/>
                  <a:pt x="0" y="18288"/>
                </a:cubicBezTo>
                <a:cubicBezTo>
                  <a:pt x="367" y="13143"/>
                  <a:pt x="-823" y="5844"/>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61569767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Zástupný obsah 6">
            <a:extLst>
              <a:ext uri="{FF2B5EF4-FFF2-40B4-BE49-F238E27FC236}">
                <a16:creationId xmlns:a16="http://schemas.microsoft.com/office/drawing/2014/main" id="{ACB6F10F-F13C-5237-2B27-31538CF0036C}"/>
              </a:ext>
            </a:extLst>
          </p:cNvPr>
          <p:cNvSpPr>
            <a:spLocks noGrp="1"/>
          </p:cNvSpPr>
          <p:nvPr>
            <p:ph idx="1"/>
          </p:nvPr>
        </p:nvSpPr>
        <p:spPr>
          <a:xfrm>
            <a:off x="4539993" y="4777739"/>
            <a:ext cx="7318631" cy="1399223"/>
          </a:xfrm>
        </p:spPr>
        <p:txBody>
          <a:bodyPr anchor="ctr">
            <a:noAutofit/>
          </a:bodyPr>
          <a:lstStyle/>
          <a:p>
            <a:pPr marL="0" indent="0" algn="just">
              <a:buNone/>
            </a:pPr>
            <a:r>
              <a:rPr lang="cs-CZ" sz="1800" b="0" i="0" dirty="0">
                <a:solidFill>
                  <a:srgbClr val="000000"/>
                </a:solidFill>
                <a:effectLst/>
                <a:highlight>
                  <a:srgbClr val="FFFFFF"/>
                </a:highlight>
                <a:latin typeface="Calibri" panose="020F0502020204030204" pitchFamily="34" charset="0"/>
                <a:cs typeface="Calibri" panose="020F0502020204030204" pitchFamily="34" charset="0"/>
              </a:rPr>
              <a:t>Jihokorejská společnost LG vyrábějící elektroniku si pro svůj logotyp zvolila umístění písmen „L“ a „G“ na červené pozadí. Při pozornějším zkoumání zjistíme, že se jedná o radostný lidský obličej. Radostný proto, protože LG svůj název spojila s mottem „</a:t>
            </a:r>
            <a:r>
              <a:rPr lang="cs-CZ" sz="1800" b="0" i="0" dirty="0" err="1">
                <a:solidFill>
                  <a:srgbClr val="000000"/>
                </a:solidFill>
                <a:effectLst/>
                <a:highlight>
                  <a:srgbClr val="FFFFFF"/>
                </a:highlight>
                <a:latin typeface="Calibri" panose="020F0502020204030204" pitchFamily="34" charset="0"/>
                <a:cs typeface="Calibri" panose="020F0502020204030204" pitchFamily="34" charset="0"/>
              </a:rPr>
              <a:t>Life’s</a:t>
            </a:r>
            <a:r>
              <a:rPr lang="cs-CZ" sz="1800" b="0" i="0" dirty="0">
                <a:solidFill>
                  <a:srgbClr val="000000"/>
                </a:solidFill>
                <a:effectLst/>
                <a:highlight>
                  <a:srgbClr val="FFFFFF"/>
                </a:highlight>
                <a:latin typeface="Calibri" panose="020F0502020204030204" pitchFamily="34" charset="0"/>
                <a:cs typeface="Calibri" panose="020F0502020204030204" pitchFamily="34" charset="0"/>
              </a:rPr>
              <a:t> </a:t>
            </a:r>
            <a:r>
              <a:rPr lang="cs-CZ" sz="1800" b="0" i="0" dirty="0" err="1">
                <a:solidFill>
                  <a:srgbClr val="000000"/>
                </a:solidFill>
                <a:effectLst/>
                <a:highlight>
                  <a:srgbClr val="FFFFFF"/>
                </a:highlight>
                <a:latin typeface="Calibri" panose="020F0502020204030204" pitchFamily="34" charset="0"/>
                <a:cs typeface="Calibri" panose="020F0502020204030204" pitchFamily="34" charset="0"/>
              </a:rPr>
              <a:t>Good</a:t>
            </a:r>
            <a:r>
              <a:rPr lang="cs-CZ" sz="1800" b="0" i="0" dirty="0">
                <a:solidFill>
                  <a:srgbClr val="000000"/>
                </a:solidFill>
                <a:effectLst/>
                <a:highlight>
                  <a:srgbClr val="FFFFFF"/>
                </a:highlight>
                <a:latin typeface="Calibri" panose="020F0502020204030204" pitchFamily="34" charset="0"/>
                <a:cs typeface="Calibri" panose="020F0502020204030204" pitchFamily="34" charset="0"/>
              </a:rPr>
              <a:t>“, což můžeme přeložit jako „Život je hezký“. Existují však i spekulace o tom, že logotyp vznikl z předobrazu </a:t>
            </a:r>
            <a:r>
              <a:rPr lang="cs-CZ" sz="1800" b="0" i="0" dirty="0" err="1">
                <a:solidFill>
                  <a:srgbClr val="000000"/>
                </a:solidFill>
                <a:effectLst/>
                <a:highlight>
                  <a:srgbClr val="FFFFFF"/>
                </a:highlight>
                <a:latin typeface="Calibri" panose="020F0502020204030204" pitchFamily="34" charset="0"/>
                <a:cs typeface="Calibri" panose="020F0502020204030204" pitchFamily="34" charset="0"/>
              </a:rPr>
              <a:t>Pacmana</a:t>
            </a:r>
            <a:r>
              <a:rPr lang="cs-CZ" sz="1800" b="0" i="0" dirty="0">
                <a:solidFill>
                  <a:srgbClr val="000000"/>
                </a:solidFill>
                <a:effectLst/>
                <a:highlight>
                  <a:srgbClr val="FFFFFF"/>
                </a:highlight>
                <a:latin typeface="Calibri" panose="020F0502020204030204" pitchFamily="34" charset="0"/>
                <a:cs typeface="Calibri" panose="020F0502020204030204" pitchFamily="34" charset="0"/>
              </a:rPr>
              <a:t>. Posuneme-li totiž písmeno „L“ výše a celý obrázek otočíme o 90 stupňů ve směru hodinových ručiček, máme </a:t>
            </a:r>
            <a:r>
              <a:rPr lang="cs-CZ" sz="1800" b="0" i="0" dirty="0" err="1">
                <a:solidFill>
                  <a:srgbClr val="000000"/>
                </a:solidFill>
                <a:effectLst/>
                <a:highlight>
                  <a:srgbClr val="FFFFFF"/>
                </a:highlight>
                <a:latin typeface="Calibri" panose="020F0502020204030204" pitchFamily="34" charset="0"/>
                <a:cs typeface="Calibri" panose="020F0502020204030204" pitchFamily="34" charset="0"/>
              </a:rPr>
              <a:t>Pacmana</a:t>
            </a:r>
            <a:r>
              <a:rPr lang="cs-CZ" sz="1800" b="0" i="0" dirty="0">
                <a:solidFill>
                  <a:srgbClr val="000000"/>
                </a:solidFill>
                <a:effectLst/>
                <a:highlight>
                  <a:srgbClr val="FFFFFF"/>
                </a:highlight>
                <a:latin typeface="Calibri" panose="020F0502020204030204" pitchFamily="34" charset="0"/>
                <a:cs typeface="Calibri" panose="020F0502020204030204" pitchFamily="34" charset="0"/>
              </a:rPr>
              <a:t>.</a:t>
            </a:r>
            <a:endParaRPr lang="cs-CZ" sz="1800" dirty="0">
              <a:latin typeface="Calibri" panose="020F0502020204030204" pitchFamily="34" charset="0"/>
              <a:cs typeface="Calibri" panose="020F0502020204030204" pitchFamily="34" charset="0"/>
            </a:endParaRPr>
          </a:p>
        </p:txBody>
      </p:sp>
      <p:pic>
        <p:nvPicPr>
          <p:cNvPr id="4" name="Obrázek 3" descr="Obsah obrázku Písmo, symbol, Grafika, logo&#10;&#10;Popis byl vytvořen automaticky">
            <a:extLst>
              <a:ext uri="{FF2B5EF4-FFF2-40B4-BE49-F238E27FC236}">
                <a16:creationId xmlns:a16="http://schemas.microsoft.com/office/drawing/2014/main" id="{BB02B9C8-61EC-7D13-E2F4-927D110C1A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67412" y="476964"/>
            <a:ext cx="8382000" cy="3810000"/>
          </a:xfrm>
          <a:prstGeom prst="rect">
            <a:avLst/>
          </a:prstGeom>
        </p:spPr>
      </p:pic>
    </p:spTree>
    <p:extLst>
      <p:ext uri="{BB962C8B-B14F-4D97-AF65-F5344CB8AC3E}">
        <p14:creationId xmlns:p14="http://schemas.microsoft.com/office/powerpoint/2010/main" val="32985270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880A27B-1144-7743-3D1D-EC388A253B9B}"/>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1595A09-E336-4D1B-9B3A-06A2287A5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CA8CB0B9-6E3C-AA70-D266-155C794BC4F0}"/>
              </a:ext>
            </a:extLst>
          </p:cNvPr>
          <p:cNvSpPr>
            <a:spLocks noGrp="1"/>
          </p:cNvSpPr>
          <p:nvPr>
            <p:ph type="title"/>
          </p:nvPr>
        </p:nvSpPr>
        <p:spPr>
          <a:xfrm>
            <a:off x="640080" y="4777739"/>
            <a:ext cx="3418990" cy="1412119"/>
          </a:xfrm>
        </p:spPr>
        <p:txBody>
          <a:bodyPr>
            <a:normAutofit/>
          </a:bodyPr>
          <a:lstStyle/>
          <a:p>
            <a:r>
              <a:rPr lang="cs-CZ" sz="4800" dirty="0"/>
              <a:t>IKEA</a:t>
            </a:r>
          </a:p>
        </p:txBody>
      </p:sp>
      <p:sp>
        <p:nvSpPr>
          <p:cNvPr id="12" name="sketch line">
            <a:extLst>
              <a:ext uri="{FF2B5EF4-FFF2-40B4-BE49-F238E27FC236}">
                <a16:creationId xmlns:a16="http://schemas.microsoft.com/office/drawing/2014/main" id="{3540989C-C7B8-473B-BF87-6F2DA6A900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661305" y="5468206"/>
            <a:ext cx="1371600" cy="18288"/>
          </a:xfrm>
          <a:custGeom>
            <a:avLst/>
            <a:gdLst>
              <a:gd name="connsiteX0" fmla="*/ 0 w 1371600"/>
              <a:gd name="connsiteY0" fmla="*/ 0 h 18288"/>
              <a:gd name="connsiteX1" fmla="*/ 685800 w 1371600"/>
              <a:gd name="connsiteY1" fmla="*/ 0 h 18288"/>
              <a:gd name="connsiteX2" fmla="*/ 1371600 w 1371600"/>
              <a:gd name="connsiteY2" fmla="*/ 0 h 18288"/>
              <a:gd name="connsiteX3" fmla="*/ 1371600 w 1371600"/>
              <a:gd name="connsiteY3" fmla="*/ 18288 h 18288"/>
              <a:gd name="connsiteX4" fmla="*/ 713232 w 1371600"/>
              <a:gd name="connsiteY4" fmla="*/ 18288 h 18288"/>
              <a:gd name="connsiteX5" fmla="*/ 0 w 1371600"/>
              <a:gd name="connsiteY5" fmla="*/ 18288 h 18288"/>
              <a:gd name="connsiteX6" fmla="*/ 0 w 1371600"/>
              <a:gd name="connsiteY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1600" h="18288" fill="none" extrusionOk="0">
                <a:moveTo>
                  <a:pt x="0" y="0"/>
                </a:moveTo>
                <a:cubicBezTo>
                  <a:pt x="247303" y="31625"/>
                  <a:pt x="422310" y="-25629"/>
                  <a:pt x="685800" y="0"/>
                </a:cubicBezTo>
                <a:cubicBezTo>
                  <a:pt x="949290" y="25629"/>
                  <a:pt x="1192357" y="6696"/>
                  <a:pt x="1371600" y="0"/>
                </a:cubicBezTo>
                <a:cubicBezTo>
                  <a:pt x="1371355" y="6649"/>
                  <a:pt x="1371915" y="11310"/>
                  <a:pt x="1371600" y="18288"/>
                </a:cubicBezTo>
                <a:cubicBezTo>
                  <a:pt x="1107995" y="26464"/>
                  <a:pt x="1033361" y="32942"/>
                  <a:pt x="713232" y="18288"/>
                </a:cubicBezTo>
                <a:cubicBezTo>
                  <a:pt x="393103" y="3634"/>
                  <a:pt x="289343" y="43221"/>
                  <a:pt x="0" y="18288"/>
                </a:cubicBezTo>
                <a:cubicBezTo>
                  <a:pt x="-459" y="11562"/>
                  <a:pt x="-31" y="5093"/>
                  <a:pt x="0" y="0"/>
                </a:cubicBezTo>
                <a:close/>
              </a:path>
              <a:path w="1371600" h="18288" stroke="0" extrusionOk="0">
                <a:moveTo>
                  <a:pt x="0" y="0"/>
                </a:moveTo>
                <a:cubicBezTo>
                  <a:pt x="170249" y="-24099"/>
                  <a:pt x="504634" y="14338"/>
                  <a:pt x="644652" y="0"/>
                </a:cubicBezTo>
                <a:cubicBezTo>
                  <a:pt x="784670" y="-14338"/>
                  <a:pt x="1087773" y="8679"/>
                  <a:pt x="1371600" y="0"/>
                </a:cubicBezTo>
                <a:cubicBezTo>
                  <a:pt x="1372456" y="3662"/>
                  <a:pt x="1371030" y="13946"/>
                  <a:pt x="1371600" y="18288"/>
                </a:cubicBezTo>
                <a:cubicBezTo>
                  <a:pt x="1176823" y="-1409"/>
                  <a:pt x="900830" y="9989"/>
                  <a:pt x="713232" y="18288"/>
                </a:cubicBezTo>
                <a:cubicBezTo>
                  <a:pt x="525634" y="26587"/>
                  <a:pt x="282837" y="5724"/>
                  <a:pt x="0" y="18288"/>
                </a:cubicBezTo>
                <a:cubicBezTo>
                  <a:pt x="367" y="13143"/>
                  <a:pt x="-823" y="5844"/>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61569767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Zástupný obsah 2">
            <a:extLst>
              <a:ext uri="{FF2B5EF4-FFF2-40B4-BE49-F238E27FC236}">
                <a16:creationId xmlns:a16="http://schemas.microsoft.com/office/drawing/2014/main" id="{09B154FF-86C6-DC61-887B-1920FCDE013B}"/>
              </a:ext>
            </a:extLst>
          </p:cNvPr>
          <p:cNvSpPr>
            <a:spLocks noGrp="1"/>
          </p:cNvSpPr>
          <p:nvPr>
            <p:ph idx="1"/>
          </p:nvPr>
        </p:nvSpPr>
        <p:spPr>
          <a:xfrm>
            <a:off x="4530469" y="4777739"/>
            <a:ext cx="7423406" cy="1399223"/>
          </a:xfrm>
        </p:spPr>
        <p:txBody>
          <a:bodyPr anchor="ctr">
            <a:normAutofit/>
          </a:bodyPr>
          <a:lstStyle/>
          <a:p>
            <a:pPr marL="0" indent="0" algn="just">
              <a:buNone/>
            </a:pPr>
            <a:r>
              <a:rPr lang="cs-CZ" sz="1800" b="0" i="0" dirty="0">
                <a:solidFill>
                  <a:srgbClr val="202124"/>
                </a:solidFill>
                <a:effectLst/>
                <a:highlight>
                  <a:srgbClr val="FFFFFF"/>
                </a:highlight>
                <a:latin typeface="Calibri" panose="020F0502020204030204" pitchFamily="34" charset="0"/>
                <a:cs typeface="Calibri" panose="020F0502020204030204" pitchFamily="34" charset="0"/>
              </a:rPr>
              <a:t>Zkratka IKEA jsou počáteční písmena </a:t>
            </a:r>
            <a:r>
              <a:rPr lang="cs-CZ" sz="1800" b="0" i="0" dirty="0" err="1">
                <a:solidFill>
                  <a:srgbClr val="202124"/>
                </a:solidFill>
                <a:effectLst/>
                <a:highlight>
                  <a:srgbClr val="FFFFFF"/>
                </a:highlight>
                <a:latin typeface="Calibri" panose="020F0502020204030204" pitchFamily="34" charset="0"/>
                <a:cs typeface="Calibri" panose="020F0502020204030204" pitchFamily="34" charset="0"/>
              </a:rPr>
              <a:t>Ingvar</a:t>
            </a:r>
            <a:r>
              <a:rPr lang="cs-CZ" sz="1800" b="0" i="0" dirty="0">
                <a:solidFill>
                  <a:srgbClr val="202124"/>
                </a:solidFill>
                <a:effectLst/>
                <a:highlight>
                  <a:srgbClr val="FFFFFF"/>
                </a:highlight>
                <a:latin typeface="Calibri" panose="020F0502020204030204" pitchFamily="34" charset="0"/>
                <a:cs typeface="Calibri" panose="020F0502020204030204" pitchFamily="34" charset="0"/>
              </a:rPr>
              <a:t> </a:t>
            </a:r>
            <a:r>
              <a:rPr lang="cs-CZ" sz="1800" b="0" i="0" dirty="0" err="1">
                <a:solidFill>
                  <a:srgbClr val="202124"/>
                </a:solidFill>
                <a:effectLst/>
                <a:highlight>
                  <a:srgbClr val="FFFFFF"/>
                </a:highlight>
                <a:latin typeface="Calibri" panose="020F0502020204030204" pitchFamily="34" charset="0"/>
                <a:cs typeface="Calibri" panose="020F0502020204030204" pitchFamily="34" charset="0"/>
              </a:rPr>
              <a:t>Kamprad</a:t>
            </a:r>
            <a:r>
              <a:rPr lang="cs-CZ" sz="1800" b="0" i="0" dirty="0">
                <a:solidFill>
                  <a:srgbClr val="202124"/>
                </a:solidFill>
                <a:effectLst/>
                <a:highlight>
                  <a:srgbClr val="FFFFFF"/>
                </a:highlight>
                <a:latin typeface="Calibri" panose="020F0502020204030204" pitchFamily="34" charset="0"/>
                <a:cs typeface="Calibri" panose="020F0502020204030204" pitchFamily="34" charset="0"/>
              </a:rPr>
              <a:t> </a:t>
            </a:r>
            <a:r>
              <a:rPr lang="cs-CZ" sz="1800" b="0" i="0" dirty="0" err="1">
                <a:solidFill>
                  <a:srgbClr val="202124"/>
                </a:solidFill>
                <a:effectLst/>
                <a:highlight>
                  <a:srgbClr val="FFFFFF"/>
                </a:highlight>
                <a:latin typeface="Calibri" panose="020F0502020204030204" pitchFamily="34" charset="0"/>
                <a:cs typeface="Calibri" panose="020F0502020204030204" pitchFamily="34" charset="0"/>
              </a:rPr>
              <a:t>Elmtaryd</a:t>
            </a:r>
            <a:r>
              <a:rPr lang="cs-CZ" sz="1800" b="0" i="0" dirty="0">
                <a:solidFill>
                  <a:srgbClr val="202124"/>
                </a:solidFill>
                <a:effectLst/>
                <a:highlight>
                  <a:srgbClr val="FFFFFF"/>
                </a:highlight>
                <a:latin typeface="Calibri" panose="020F0502020204030204" pitchFamily="34" charset="0"/>
                <a:cs typeface="Calibri" panose="020F0502020204030204" pitchFamily="34" charset="0"/>
              </a:rPr>
              <a:t> </a:t>
            </a:r>
            <a:r>
              <a:rPr lang="cs-CZ" sz="1800" b="0" i="0" dirty="0" err="1">
                <a:solidFill>
                  <a:srgbClr val="202124"/>
                </a:solidFill>
                <a:effectLst/>
                <a:highlight>
                  <a:srgbClr val="FFFFFF"/>
                </a:highlight>
                <a:latin typeface="Calibri" panose="020F0502020204030204" pitchFamily="34" charset="0"/>
                <a:cs typeface="Calibri" panose="020F0502020204030204" pitchFamily="34" charset="0"/>
              </a:rPr>
              <a:t>Agunnaryd</a:t>
            </a:r>
            <a:r>
              <a:rPr lang="cs-CZ" sz="1800" b="0" i="0" dirty="0">
                <a:solidFill>
                  <a:srgbClr val="202124"/>
                </a:solidFill>
                <a:effectLst/>
                <a:highlight>
                  <a:srgbClr val="FFFFFF"/>
                </a:highlight>
                <a:latin typeface="Calibri" panose="020F0502020204030204" pitchFamily="34" charset="0"/>
                <a:cs typeface="Calibri" panose="020F0502020204030204" pitchFamily="34" charset="0"/>
              </a:rPr>
              <a:t>. </a:t>
            </a:r>
            <a:r>
              <a:rPr lang="cs-CZ" sz="1800" b="0" i="0" dirty="0" err="1">
                <a:solidFill>
                  <a:srgbClr val="202124"/>
                </a:solidFill>
                <a:effectLst/>
                <a:highlight>
                  <a:srgbClr val="FFFFFF"/>
                </a:highlight>
                <a:latin typeface="Calibri" panose="020F0502020204030204" pitchFamily="34" charset="0"/>
                <a:cs typeface="Calibri" panose="020F0502020204030204" pitchFamily="34" charset="0"/>
              </a:rPr>
              <a:t>Elmtaryd</a:t>
            </a:r>
            <a:r>
              <a:rPr lang="cs-CZ" sz="1800" b="0" i="0" dirty="0">
                <a:solidFill>
                  <a:srgbClr val="202124"/>
                </a:solidFill>
                <a:effectLst/>
                <a:highlight>
                  <a:srgbClr val="FFFFFF"/>
                </a:highlight>
                <a:latin typeface="Calibri" panose="020F0502020204030204" pitchFamily="34" charset="0"/>
                <a:cs typeface="Calibri" panose="020F0502020204030204" pitchFamily="34" charset="0"/>
              </a:rPr>
              <a:t> byl jeho rodný statek u městečka </a:t>
            </a:r>
            <a:r>
              <a:rPr lang="cs-CZ" sz="1800" b="0" i="0" dirty="0" err="1">
                <a:solidFill>
                  <a:srgbClr val="202124"/>
                </a:solidFill>
                <a:effectLst/>
                <a:highlight>
                  <a:srgbClr val="FFFFFF"/>
                </a:highlight>
                <a:latin typeface="Calibri" panose="020F0502020204030204" pitchFamily="34" charset="0"/>
                <a:cs typeface="Calibri" panose="020F0502020204030204" pitchFamily="34" charset="0"/>
              </a:rPr>
              <a:t>Agunnaryd</a:t>
            </a:r>
            <a:r>
              <a:rPr lang="cs-CZ" sz="1800" b="0" i="0" dirty="0">
                <a:solidFill>
                  <a:srgbClr val="202124"/>
                </a:solidFill>
                <a:effectLst/>
                <a:highlight>
                  <a:srgbClr val="FFFFFF"/>
                </a:highlight>
                <a:latin typeface="Calibri" panose="020F0502020204030204" pitchFamily="34" charset="0"/>
                <a:cs typeface="Calibri" panose="020F0502020204030204" pitchFamily="34" charset="0"/>
              </a:rPr>
              <a:t>. Logo firmy jsou </a:t>
            </a:r>
            <a:r>
              <a:rPr lang="cs-CZ" sz="1800" b="0" i="0" dirty="0">
                <a:solidFill>
                  <a:srgbClr val="040C28"/>
                </a:solidFill>
                <a:effectLst/>
                <a:latin typeface="Calibri" panose="020F0502020204030204" pitchFamily="34" charset="0"/>
                <a:cs typeface="Calibri" panose="020F0502020204030204" pitchFamily="34" charset="0"/>
              </a:rPr>
              <a:t>modrá písmena ve žlutém oválu, který je umístěn do modrého obdélníku – žlutá a modrá jsou švédské národní barvy.</a:t>
            </a:r>
            <a:endParaRPr lang="cs-CZ" sz="1800" dirty="0">
              <a:latin typeface="Calibri" panose="020F0502020204030204" pitchFamily="34" charset="0"/>
              <a:cs typeface="Calibri" panose="020F0502020204030204" pitchFamily="34" charset="0"/>
            </a:endParaRPr>
          </a:p>
        </p:txBody>
      </p:sp>
      <p:pic>
        <p:nvPicPr>
          <p:cNvPr id="5" name="Obrázek 4" descr="Obsah obrázku text, Písmo, logo, Elektricky modrá&#10;&#10;Popis byl vytvořen automaticky">
            <a:extLst>
              <a:ext uri="{FF2B5EF4-FFF2-40B4-BE49-F238E27FC236}">
                <a16:creationId xmlns:a16="http://schemas.microsoft.com/office/drawing/2014/main" id="{2B16C3ED-6AAA-6860-2B49-A7DDE1EBAF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07360" y="909562"/>
            <a:ext cx="7278624" cy="2991215"/>
          </a:xfrm>
          <a:prstGeom prst="rect">
            <a:avLst/>
          </a:prstGeom>
        </p:spPr>
      </p:pic>
    </p:spTree>
    <p:extLst>
      <p:ext uri="{BB962C8B-B14F-4D97-AF65-F5344CB8AC3E}">
        <p14:creationId xmlns:p14="http://schemas.microsoft.com/office/powerpoint/2010/main" val="30360634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A3998E9-654C-3F35-DE22-D97DC3773EEF}"/>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1595A09-E336-4D1B-9B3A-06A2287A5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739A6E5A-DD23-1A42-D198-2B88B2503F95}"/>
              </a:ext>
            </a:extLst>
          </p:cNvPr>
          <p:cNvSpPr>
            <a:spLocks noGrp="1"/>
          </p:cNvSpPr>
          <p:nvPr>
            <p:ph type="title"/>
          </p:nvPr>
        </p:nvSpPr>
        <p:spPr>
          <a:xfrm>
            <a:off x="640080" y="4777739"/>
            <a:ext cx="3418990" cy="1412119"/>
          </a:xfrm>
        </p:spPr>
        <p:txBody>
          <a:bodyPr>
            <a:normAutofit/>
          </a:bodyPr>
          <a:lstStyle/>
          <a:p>
            <a:r>
              <a:rPr lang="cs-CZ" sz="4800" dirty="0"/>
              <a:t>Wikipedie</a:t>
            </a:r>
          </a:p>
        </p:txBody>
      </p:sp>
      <p:pic>
        <p:nvPicPr>
          <p:cNvPr id="5" name="Obrázek 4" descr="Obsah obrázku fotbal, míč, černobílá&#10;&#10;Popis byl vytvořen automaticky">
            <a:extLst>
              <a:ext uri="{FF2B5EF4-FFF2-40B4-BE49-F238E27FC236}">
                <a16:creationId xmlns:a16="http://schemas.microsoft.com/office/drawing/2014/main" id="{88CD28B5-99E6-AF12-6B87-C2F9981A6867}"/>
              </a:ext>
            </a:extLst>
          </p:cNvPr>
          <p:cNvPicPr>
            <a:picLocks noChangeAspect="1"/>
          </p:cNvPicPr>
          <p:nvPr/>
        </p:nvPicPr>
        <p:blipFill rotWithShape="1">
          <a:blip r:embed="rId2">
            <a:extLst>
              <a:ext uri="{28A0092B-C50C-407E-A947-70E740481C1C}">
                <a14:useLocalDpi xmlns:a14="http://schemas.microsoft.com/office/drawing/2010/main" val="0"/>
              </a:ext>
            </a:extLst>
          </a:blip>
          <a:srcRect t="-1" r="66946" b="2"/>
          <a:stretch/>
        </p:blipFill>
        <p:spPr>
          <a:xfrm>
            <a:off x="4149664" y="846260"/>
            <a:ext cx="3889624" cy="3412473"/>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p:spPr>
      </p:pic>
      <p:sp>
        <p:nvSpPr>
          <p:cNvPr id="12" name="sketch line">
            <a:extLst>
              <a:ext uri="{FF2B5EF4-FFF2-40B4-BE49-F238E27FC236}">
                <a16:creationId xmlns:a16="http://schemas.microsoft.com/office/drawing/2014/main" id="{3540989C-C7B8-473B-BF87-6F2DA6A900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661305" y="5468206"/>
            <a:ext cx="1371600" cy="18288"/>
          </a:xfrm>
          <a:custGeom>
            <a:avLst/>
            <a:gdLst>
              <a:gd name="connsiteX0" fmla="*/ 0 w 1371600"/>
              <a:gd name="connsiteY0" fmla="*/ 0 h 18288"/>
              <a:gd name="connsiteX1" fmla="*/ 685800 w 1371600"/>
              <a:gd name="connsiteY1" fmla="*/ 0 h 18288"/>
              <a:gd name="connsiteX2" fmla="*/ 1371600 w 1371600"/>
              <a:gd name="connsiteY2" fmla="*/ 0 h 18288"/>
              <a:gd name="connsiteX3" fmla="*/ 1371600 w 1371600"/>
              <a:gd name="connsiteY3" fmla="*/ 18288 h 18288"/>
              <a:gd name="connsiteX4" fmla="*/ 713232 w 1371600"/>
              <a:gd name="connsiteY4" fmla="*/ 18288 h 18288"/>
              <a:gd name="connsiteX5" fmla="*/ 0 w 1371600"/>
              <a:gd name="connsiteY5" fmla="*/ 18288 h 18288"/>
              <a:gd name="connsiteX6" fmla="*/ 0 w 1371600"/>
              <a:gd name="connsiteY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1600" h="18288" fill="none" extrusionOk="0">
                <a:moveTo>
                  <a:pt x="0" y="0"/>
                </a:moveTo>
                <a:cubicBezTo>
                  <a:pt x="247303" y="31625"/>
                  <a:pt x="422310" y="-25629"/>
                  <a:pt x="685800" y="0"/>
                </a:cubicBezTo>
                <a:cubicBezTo>
                  <a:pt x="949290" y="25629"/>
                  <a:pt x="1192357" y="6696"/>
                  <a:pt x="1371600" y="0"/>
                </a:cubicBezTo>
                <a:cubicBezTo>
                  <a:pt x="1371355" y="6649"/>
                  <a:pt x="1371915" y="11310"/>
                  <a:pt x="1371600" y="18288"/>
                </a:cubicBezTo>
                <a:cubicBezTo>
                  <a:pt x="1107995" y="26464"/>
                  <a:pt x="1033361" y="32942"/>
                  <a:pt x="713232" y="18288"/>
                </a:cubicBezTo>
                <a:cubicBezTo>
                  <a:pt x="393103" y="3634"/>
                  <a:pt x="289343" y="43221"/>
                  <a:pt x="0" y="18288"/>
                </a:cubicBezTo>
                <a:cubicBezTo>
                  <a:pt x="-459" y="11562"/>
                  <a:pt x="-31" y="5093"/>
                  <a:pt x="0" y="0"/>
                </a:cubicBezTo>
                <a:close/>
              </a:path>
              <a:path w="1371600" h="18288" stroke="0" extrusionOk="0">
                <a:moveTo>
                  <a:pt x="0" y="0"/>
                </a:moveTo>
                <a:cubicBezTo>
                  <a:pt x="170249" y="-24099"/>
                  <a:pt x="504634" y="14338"/>
                  <a:pt x="644652" y="0"/>
                </a:cubicBezTo>
                <a:cubicBezTo>
                  <a:pt x="784670" y="-14338"/>
                  <a:pt x="1087773" y="8679"/>
                  <a:pt x="1371600" y="0"/>
                </a:cubicBezTo>
                <a:cubicBezTo>
                  <a:pt x="1372456" y="3662"/>
                  <a:pt x="1371030" y="13946"/>
                  <a:pt x="1371600" y="18288"/>
                </a:cubicBezTo>
                <a:cubicBezTo>
                  <a:pt x="1176823" y="-1409"/>
                  <a:pt x="900830" y="9989"/>
                  <a:pt x="713232" y="18288"/>
                </a:cubicBezTo>
                <a:cubicBezTo>
                  <a:pt x="525634" y="26587"/>
                  <a:pt x="282837" y="5724"/>
                  <a:pt x="0" y="18288"/>
                </a:cubicBezTo>
                <a:cubicBezTo>
                  <a:pt x="367" y="13143"/>
                  <a:pt x="-823" y="5844"/>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61569767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Zástupný obsah 2">
            <a:extLst>
              <a:ext uri="{FF2B5EF4-FFF2-40B4-BE49-F238E27FC236}">
                <a16:creationId xmlns:a16="http://schemas.microsoft.com/office/drawing/2014/main" id="{CC0FAFD7-D5E9-6120-01FB-3921AF7E8E83}"/>
              </a:ext>
            </a:extLst>
          </p:cNvPr>
          <p:cNvSpPr>
            <a:spLocks noGrp="1"/>
          </p:cNvSpPr>
          <p:nvPr>
            <p:ph idx="1"/>
          </p:nvPr>
        </p:nvSpPr>
        <p:spPr>
          <a:xfrm>
            <a:off x="4482761" y="4796312"/>
            <a:ext cx="7509976" cy="1399223"/>
          </a:xfrm>
        </p:spPr>
        <p:txBody>
          <a:bodyPr anchor="ctr">
            <a:noAutofit/>
          </a:bodyPr>
          <a:lstStyle/>
          <a:p>
            <a:pPr marL="0" indent="0" algn="just">
              <a:buNone/>
            </a:pPr>
            <a:r>
              <a:rPr lang="cs-CZ" sz="1800" dirty="0">
                <a:latin typeface="Calibri" panose="020F0502020204030204" pitchFamily="34" charset="0"/>
                <a:cs typeface="Calibri" panose="020F0502020204030204" pitchFamily="34" charset="0"/>
              </a:rPr>
              <a:t>Na internetové encyklopedii nejčastěji hledáme odpovědi na palčivé otázky, které nás napadnou třeba v baru. Rozluštíte ale její logo? Stejně tak jako "W" představují i ostatní znaky začínající písmeno názvu Wikipedie v jiných jazycích. Puzzle pak symbolizují jednotlivá hesla zapadající do sebe a spolupráci lidí po celém světě. A prázdné místo nahoře poukazuje na to, že ani Wikipedie není nikdy dokončená.</a:t>
            </a:r>
          </a:p>
        </p:txBody>
      </p:sp>
    </p:spTree>
    <p:extLst>
      <p:ext uri="{BB962C8B-B14F-4D97-AF65-F5344CB8AC3E}">
        <p14:creationId xmlns:p14="http://schemas.microsoft.com/office/powerpoint/2010/main" val="17532985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6FA4A2D-EB3A-32C6-4C18-E9A7D0C7FEC1}"/>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1595A09-E336-4D1B-9B3A-06A2287A5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DC7CBBF9-4652-315D-8088-C4919A04A871}"/>
              </a:ext>
            </a:extLst>
          </p:cNvPr>
          <p:cNvSpPr>
            <a:spLocks noGrp="1"/>
          </p:cNvSpPr>
          <p:nvPr>
            <p:ph type="title"/>
          </p:nvPr>
        </p:nvSpPr>
        <p:spPr>
          <a:xfrm>
            <a:off x="1043939" y="4913388"/>
            <a:ext cx="3418990" cy="1412119"/>
          </a:xfrm>
        </p:spPr>
        <p:txBody>
          <a:bodyPr>
            <a:normAutofit/>
          </a:bodyPr>
          <a:lstStyle/>
          <a:p>
            <a:r>
              <a:rPr lang="cs-CZ" sz="4800" dirty="0"/>
              <a:t>Apple</a:t>
            </a:r>
          </a:p>
        </p:txBody>
      </p:sp>
      <p:pic>
        <p:nvPicPr>
          <p:cNvPr id="5" name="Obrázek 4">
            <a:extLst>
              <a:ext uri="{FF2B5EF4-FFF2-40B4-BE49-F238E27FC236}">
                <a16:creationId xmlns:a16="http://schemas.microsoft.com/office/drawing/2014/main" id="{93C20D4A-1A5A-7845-58F9-F9CE34185ED5}"/>
              </a:ext>
            </a:extLst>
          </p:cNvPr>
          <p:cNvPicPr>
            <a:picLocks noChangeAspect="1"/>
          </p:cNvPicPr>
          <p:nvPr/>
        </p:nvPicPr>
        <p:blipFill rotWithShape="1">
          <a:blip r:embed="rId2">
            <a:extLst>
              <a:ext uri="{28A0092B-C50C-407E-A947-70E740481C1C}">
                <a14:useLocalDpi xmlns:a14="http://schemas.microsoft.com/office/drawing/2010/main" val="0"/>
              </a:ext>
            </a:extLst>
          </a:blip>
          <a:srcRect t="20052" b="13183"/>
          <a:stretch/>
        </p:blipFill>
        <p:spPr>
          <a:xfrm>
            <a:off x="1743074" y="859653"/>
            <a:ext cx="9001125" cy="3365402"/>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p:spPr>
      </p:pic>
      <p:sp>
        <p:nvSpPr>
          <p:cNvPr id="12" name="sketch line">
            <a:extLst>
              <a:ext uri="{FF2B5EF4-FFF2-40B4-BE49-F238E27FC236}">
                <a16:creationId xmlns:a16="http://schemas.microsoft.com/office/drawing/2014/main" id="{3540989C-C7B8-473B-BF87-6F2DA6A900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661305" y="5468206"/>
            <a:ext cx="1371600" cy="18288"/>
          </a:xfrm>
          <a:custGeom>
            <a:avLst/>
            <a:gdLst>
              <a:gd name="connsiteX0" fmla="*/ 0 w 1371600"/>
              <a:gd name="connsiteY0" fmla="*/ 0 h 18288"/>
              <a:gd name="connsiteX1" fmla="*/ 685800 w 1371600"/>
              <a:gd name="connsiteY1" fmla="*/ 0 h 18288"/>
              <a:gd name="connsiteX2" fmla="*/ 1371600 w 1371600"/>
              <a:gd name="connsiteY2" fmla="*/ 0 h 18288"/>
              <a:gd name="connsiteX3" fmla="*/ 1371600 w 1371600"/>
              <a:gd name="connsiteY3" fmla="*/ 18288 h 18288"/>
              <a:gd name="connsiteX4" fmla="*/ 713232 w 1371600"/>
              <a:gd name="connsiteY4" fmla="*/ 18288 h 18288"/>
              <a:gd name="connsiteX5" fmla="*/ 0 w 1371600"/>
              <a:gd name="connsiteY5" fmla="*/ 18288 h 18288"/>
              <a:gd name="connsiteX6" fmla="*/ 0 w 1371600"/>
              <a:gd name="connsiteY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1600" h="18288" fill="none" extrusionOk="0">
                <a:moveTo>
                  <a:pt x="0" y="0"/>
                </a:moveTo>
                <a:cubicBezTo>
                  <a:pt x="247303" y="31625"/>
                  <a:pt x="422310" y="-25629"/>
                  <a:pt x="685800" y="0"/>
                </a:cubicBezTo>
                <a:cubicBezTo>
                  <a:pt x="949290" y="25629"/>
                  <a:pt x="1192357" y="6696"/>
                  <a:pt x="1371600" y="0"/>
                </a:cubicBezTo>
                <a:cubicBezTo>
                  <a:pt x="1371355" y="6649"/>
                  <a:pt x="1371915" y="11310"/>
                  <a:pt x="1371600" y="18288"/>
                </a:cubicBezTo>
                <a:cubicBezTo>
                  <a:pt x="1107995" y="26464"/>
                  <a:pt x="1033361" y="32942"/>
                  <a:pt x="713232" y="18288"/>
                </a:cubicBezTo>
                <a:cubicBezTo>
                  <a:pt x="393103" y="3634"/>
                  <a:pt x="289343" y="43221"/>
                  <a:pt x="0" y="18288"/>
                </a:cubicBezTo>
                <a:cubicBezTo>
                  <a:pt x="-459" y="11562"/>
                  <a:pt x="-31" y="5093"/>
                  <a:pt x="0" y="0"/>
                </a:cubicBezTo>
                <a:close/>
              </a:path>
              <a:path w="1371600" h="18288" stroke="0" extrusionOk="0">
                <a:moveTo>
                  <a:pt x="0" y="0"/>
                </a:moveTo>
                <a:cubicBezTo>
                  <a:pt x="170249" y="-24099"/>
                  <a:pt x="504634" y="14338"/>
                  <a:pt x="644652" y="0"/>
                </a:cubicBezTo>
                <a:cubicBezTo>
                  <a:pt x="784670" y="-14338"/>
                  <a:pt x="1087773" y="8679"/>
                  <a:pt x="1371600" y="0"/>
                </a:cubicBezTo>
                <a:cubicBezTo>
                  <a:pt x="1372456" y="3662"/>
                  <a:pt x="1371030" y="13946"/>
                  <a:pt x="1371600" y="18288"/>
                </a:cubicBezTo>
                <a:cubicBezTo>
                  <a:pt x="1176823" y="-1409"/>
                  <a:pt x="900830" y="9989"/>
                  <a:pt x="713232" y="18288"/>
                </a:cubicBezTo>
                <a:cubicBezTo>
                  <a:pt x="525634" y="26587"/>
                  <a:pt x="282837" y="5724"/>
                  <a:pt x="0" y="18288"/>
                </a:cubicBezTo>
                <a:cubicBezTo>
                  <a:pt x="367" y="13143"/>
                  <a:pt x="-823" y="5844"/>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61569767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p14="http://schemas.microsoft.com/office/powerpoint/2010/main">
        <mc:Choice Requires="p14">
          <p:contentPart p14:bwMode="auto" r:id="rId3">
            <p14:nvContentPartPr>
              <p14:cNvPr id="11" name="Rukopis 10">
                <a:extLst>
                  <a:ext uri="{FF2B5EF4-FFF2-40B4-BE49-F238E27FC236}">
                    <a16:creationId xmlns:a16="http://schemas.microsoft.com/office/drawing/2014/main" id="{7B4A5C2F-387D-CC17-A7A4-6A29A97C18A6}"/>
                  </a:ext>
                </a:extLst>
              </p14:cNvPr>
              <p14:cNvContentPartPr/>
              <p14:nvPr/>
            </p14:nvContentPartPr>
            <p14:xfrm>
              <a:off x="4276080" y="4777720"/>
              <a:ext cx="72000" cy="1388880"/>
            </p14:xfrm>
          </p:contentPart>
        </mc:Choice>
        <mc:Fallback xmlns="">
          <p:pic>
            <p:nvPicPr>
              <p:cNvPr id="11" name="Rukopis 10">
                <a:extLst>
                  <a:ext uri="{FF2B5EF4-FFF2-40B4-BE49-F238E27FC236}">
                    <a16:creationId xmlns:a16="http://schemas.microsoft.com/office/drawing/2014/main" id="{7B4A5C2F-387D-CC17-A7A4-6A29A97C18A6}"/>
                  </a:ext>
                </a:extLst>
              </p:cNvPr>
              <p:cNvPicPr/>
              <p:nvPr/>
            </p:nvPicPr>
            <p:blipFill>
              <a:blip r:embed="rId4"/>
              <a:stretch>
                <a:fillRect/>
              </a:stretch>
            </p:blipFill>
            <p:spPr>
              <a:xfrm>
                <a:off x="4213440" y="4715080"/>
                <a:ext cx="197640" cy="1514520"/>
              </a:xfrm>
              <a:prstGeom prst="rect">
                <a:avLst/>
              </a:prstGeom>
            </p:spPr>
          </p:pic>
        </mc:Fallback>
      </mc:AlternateContent>
      <p:sp>
        <p:nvSpPr>
          <p:cNvPr id="3" name="Zástupný obsah 2">
            <a:extLst>
              <a:ext uri="{FF2B5EF4-FFF2-40B4-BE49-F238E27FC236}">
                <a16:creationId xmlns:a16="http://schemas.microsoft.com/office/drawing/2014/main" id="{47E124DE-366D-109F-D0AD-C06E8CD54213}"/>
              </a:ext>
            </a:extLst>
          </p:cNvPr>
          <p:cNvSpPr>
            <a:spLocks noGrp="1"/>
          </p:cNvSpPr>
          <p:nvPr>
            <p:ph idx="1"/>
          </p:nvPr>
        </p:nvSpPr>
        <p:spPr>
          <a:xfrm>
            <a:off x="2997201" y="4432225"/>
            <a:ext cx="8922512" cy="2218605"/>
          </a:xfrm>
        </p:spPr>
        <p:txBody>
          <a:bodyPr anchor="ctr">
            <a:noAutofit/>
          </a:bodyPr>
          <a:lstStyle/>
          <a:p>
            <a:pPr marL="0" indent="0" algn="just" fontAlgn="base">
              <a:buNone/>
            </a:pPr>
            <a:r>
              <a:rPr lang="cs-CZ" sz="1400" b="0" i="0" dirty="0">
                <a:solidFill>
                  <a:srgbClr val="000000"/>
                </a:solidFill>
                <a:effectLst/>
                <a:latin typeface="Calibri" panose="020F0502020204030204" pitchFamily="34" charset="0"/>
                <a:cs typeface="Calibri" panose="020F0502020204030204" pitchFamily="34" charset="0"/>
              </a:rPr>
              <a:t>Původní logo nebylo příliš snadno zapamatovatelné a rozpoznatelné. Jednalo se totiž v podstatě o obraz znázorňující Sira Isaaca Newtona sedícího pod jabloní ve chvíli, než mu padající jablko pomohlo definovat jeho gravitační zákon. Steve </a:t>
            </a:r>
            <a:r>
              <a:rPr lang="cs-CZ" sz="1400" b="0" i="0" dirty="0" err="1">
                <a:solidFill>
                  <a:srgbClr val="000000"/>
                </a:solidFill>
                <a:effectLst/>
                <a:latin typeface="Calibri" panose="020F0502020204030204" pitchFamily="34" charset="0"/>
                <a:cs typeface="Calibri" panose="020F0502020204030204" pitchFamily="34" charset="0"/>
              </a:rPr>
              <a:t>Jobs</a:t>
            </a:r>
            <a:r>
              <a:rPr lang="cs-CZ" sz="1400" b="0" i="0" dirty="0">
                <a:solidFill>
                  <a:srgbClr val="000000"/>
                </a:solidFill>
                <a:effectLst/>
                <a:latin typeface="Calibri" panose="020F0502020204030204" pitchFamily="34" charset="0"/>
                <a:cs typeface="Calibri" panose="020F0502020204030204" pitchFamily="34" charset="0"/>
              </a:rPr>
              <a:t> proto záhy začal přemýšlet o změně loga, ke kterému povolal designéra Roba </a:t>
            </a:r>
            <a:r>
              <a:rPr lang="cs-CZ" sz="1400" b="0" i="0" dirty="0" err="1">
                <a:solidFill>
                  <a:srgbClr val="000000"/>
                </a:solidFill>
                <a:effectLst/>
                <a:latin typeface="Calibri" panose="020F0502020204030204" pitchFamily="34" charset="0"/>
                <a:cs typeface="Calibri" panose="020F0502020204030204" pitchFamily="34" charset="0"/>
              </a:rPr>
              <a:t>Janoffa</a:t>
            </a:r>
            <a:r>
              <a:rPr lang="cs-CZ" sz="1400" b="0" i="0" dirty="0">
                <a:solidFill>
                  <a:srgbClr val="000000"/>
                </a:solidFill>
                <a:effectLst/>
                <a:latin typeface="Calibri" panose="020F0502020204030204" pitchFamily="34" charset="0"/>
                <a:cs typeface="Calibri" panose="020F0502020204030204" pitchFamily="34" charset="0"/>
              </a:rPr>
              <a:t>.</a:t>
            </a:r>
          </a:p>
          <a:p>
            <a:pPr marL="0" indent="0" algn="just">
              <a:buNone/>
            </a:pPr>
            <a:r>
              <a:rPr lang="cs-CZ" sz="1400" b="0" i="0" dirty="0">
                <a:solidFill>
                  <a:srgbClr val="000000"/>
                </a:solidFill>
                <a:effectLst/>
                <a:latin typeface="Calibri" panose="020F0502020204030204" pitchFamily="34" charset="0"/>
                <a:cs typeface="Calibri" panose="020F0502020204030204" pitchFamily="34" charset="0"/>
              </a:rPr>
              <a:t>Ačkoli o hrubé podobě nového loga měl </a:t>
            </a:r>
            <a:r>
              <a:rPr lang="cs-CZ" sz="1400" b="0" i="0" dirty="0" err="1">
                <a:solidFill>
                  <a:srgbClr val="000000"/>
                </a:solidFill>
                <a:effectLst/>
                <a:latin typeface="Calibri" panose="020F0502020204030204" pitchFamily="34" charset="0"/>
                <a:cs typeface="Calibri" panose="020F0502020204030204" pitchFamily="34" charset="0"/>
              </a:rPr>
              <a:t>Janoff</a:t>
            </a:r>
            <a:r>
              <a:rPr lang="cs-CZ" sz="1400" b="0" i="0" dirty="0">
                <a:solidFill>
                  <a:srgbClr val="000000"/>
                </a:solidFill>
                <a:effectLst/>
                <a:latin typeface="Calibri" panose="020F0502020204030204" pitchFamily="34" charset="0"/>
                <a:cs typeface="Calibri" panose="020F0502020204030204" pitchFamily="34" charset="0"/>
              </a:rPr>
              <a:t> poměrně rychle jasno, stále přemýšlel nad tím správným tvarem. Koupil si proto několik jablek, které kreslil celý týden neustále dokola, než se mu podařilo vykrystalizovat finální podobu. Jakmile měl hotovou podobu, sáhl po typickém duhovém zabarvení. Nikoli však jako podporu pro sexuální menšiny, ale jednoduše proto, že počítač Apple II byl prvním svého druhu s barevným monitorem.</a:t>
            </a:r>
          </a:p>
          <a:p>
            <a:pPr marL="0" indent="0" algn="just">
              <a:buNone/>
            </a:pPr>
            <a:r>
              <a:rPr lang="cs-CZ" sz="1400" b="0" i="0" dirty="0">
                <a:solidFill>
                  <a:srgbClr val="000000"/>
                </a:solidFill>
                <a:effectLst/>
                <a:latin typeface="Calibri" panose="020F0502020204030204" pitchFamily="34" charset="0"/>
                <a:cs typeface="Calibri" panose="020F0502020204030204" pitchFamily="34" charset="0"/>
              </a:rPr>
              <a:t>Ikonické nakousnutí bylo přidáno až na samotný závěr tvorby loga. Ačkoli se traduje, že „kousanec“ vychází ze slovní hříčky bite/byte, odkazuje na biblický příběh Adama a Evy nebo že vzdává hold Alanu </a:t>
            </a:r>
            <a:r>
              <a:rPr lang="cs-CZ" sz="1400" b="0" i="0" dirty="0" err="1">
                <a:solidFill>
                  <a:srgbClr val="000000"/>
                </a:solidFill>
                <a:effectLst/>
                <a:latin typeface="Calibri" panose="020F0502020204030204" pitchFamily="34" charset="0"/>
                <a:cs typeface="Calibri" panose="020F0502020204030204" pitchFamily="34" charset="0"/>
              </a:rPr>
              <a:t>Turingovi</a:t>
            </a:r>
            <a:r>
              <a:rPr lang="cs-CZ" sz="1400" b="0" i="0" dirty="0">
                <a:solidFill>
                  <a:srgbClr val="000000"/>
                </a:solidFill>
                <a:effectLst/>
                <a:latin typeface="Calibri" panose="020F0502020204030204" pitchFamily="34" charset="0"/>
                <a:cs typeface="Calibri" panose="020F0502020204030204" pitchFamily="34" charset="0"/>
              </a:rPr>
              <a:t>, který spáchal sebevraždu kousnutím do otráveného jablka, důvod je mnohem prozaičtější. </a:t>
            </a:r>
            <a:r>
              <a:rPr lang="cs-CZ" sz="1400" b="0" i="0" dirty="0" err="1">
                <a:solidFill>
                  <a:srgbClr val="000000"/>
                </a:solidFill>
                <a:effectLst/>
                <a:latin typeface="Calibri" panose="020F0502020204030204" pitchFamily="34" charset="0"/>
                <a:cs typeface="Calibri" panose="020F0502020204030204" pitchFamily="34" charset="0"/>
              </a:rPr>
              <a:t>Janoff</a:t>
            </a:r>
            <a:r>
              <a:rPr lang="cs-CZ" sz="1400" b="0" i="0" dirty="0">
                <a:solidFill>
                  <a:srgbClr val="000000"/>
                </a:solidFill>
                <a:effectLst/>
                <a:latin typeface="Calibri" panose="020F0502020204030204" pitchFamily="34" charset="0"/>
                <a:cs typeface="Calibri" panose="020F0502020204030204" pitchFamily="34" charset="0"/>
              </a:rPr>
              <a:t> zvolil nakousnutí proto, aby dal svému logu měřítko a bylo na první pohled jasné, že se jedná o jablko a nikoli o rajče či třešeň.</a:t>
            </a:r>
          </a:p>
          <a:p>
            <a:pPr marL="0" indent="0" fontAlgn="base">
              <a:buNone/>
            </a:pPr>
            <a:endParaRPr lang="cs-CZ" sz="1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314441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B1595A09-E336-4D1B-9B3A-06A2287A5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0B3A92F8-D319-2D00-0CCF-48ADC8709B69}"/>
              </a:ext>
            </a:extLst>
          </p:cNvPr>
          <p:cNvSpPr>
            <a:spLocks noGrp="1"/>
          </p:cNvSpPr>
          <p:nvPr>
            <p:ph type="title"/>
          </p:nvPr>
        </p:nvSpPr>
        <p:spPr>
          <a:xfrm>
            <a:off x="640080" y="4777739"/>
            <a:ext cx="3418990" cy="1412119"/>
          </a:xfrm>
        </p:spPr>
        <p:txBody>
          <a:bodyPr>
            <a:normAutofit/>
          </a:bodyPr>
          <a:lstStyle/>
          <a:p>
            <a:r>
              <a:rPr lang="cs-CZ" sz="4800" dirty="0"/>
              <a:t>Toyota</a:t>
            </a:r>
          </a:p>
        </p:txBody>
      </p:sp>
      <p:sp>
        <p:nvSpPr>
          <p:cNvPr id="16" name="sketch line">
            <a:extLst>
              <a:ext uri="{FF2B5EF4-FFF2-40B4-BE49-F238E27FC236}">
                <a16:creationId xmlns:a16="http://schemas.microsoft.com/office/drawing/2014/main" id="{3540989C-C7B8-473B-BF87-6F2DA6A900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661305" y="5468206"/>
            <a:ext cx="1371600" cy="18288"/>
          </a:xfrm>
          <a:custGeom>
            <a:avLst/>
            <a:gdLst>
              <a:gd name="connsiteX0" fmla="*/ 0 w 1371600"/>
              <a:gd name="connsiteY0" fmla="*/ 0 h 18288"/>
              <a:gd name="connsiteX1" fmla="*/ 685800 w 1371600"/>
              <a:gd name="connsiteY1" fmla="*/ 0 h 18288"/>
              <a:gd name="connsiteX2" fmla="*/ 1371600 w 1371600"/>
              <a:gd name="connsiteY2" fmla="*/ 0 h 18288"/>
              <a:gd name="connsiteX3" fmla="*/ 1371600 w 1371600"/>
              <a:gd name="connsiteY3" fmla="*/ 18288 h 18288"/>
              <a:gd name="connsiteX4" fmla="*/ 713232 w 1371600"/>
              <a:gd name="connsiteY4" fmla="*/ 18288 h 18288"/>
              <a:gd name="connsiteX5" fmla="*/ 0 w 1371600"/>
              <a:gd name="connsiteY5" fmla="*/ 18288 h 18288"/>
              <a:gd name="connsiteX6" fmla="*/ 0 w 1371600"/>
              <a:gd name="connsiteY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1600" h="18288" fill="none" extrusionOk="0">
                <a:moveTo>
                  <a:pt x="0" y="0"/>
                </a:moveTo>
                <a:cubicBezTo>
                  <a:pt x="247303" y="31625"/>
                  <a:pt x="422310" y="-25629"/>
                  <a:pt x="685800" y="0"/>
                </a:cubicBezTo>
                <a:cubicBezTo>
                  <a:pt x="949290" y="25629"/>
                  <a:pt x="1192357" y="6696"/>
                  <a:pt x="1371600" y="0"/>
                </a:cubicBezTo>
                <a:cubicBezTo>
                  <a:pt x="1371355" y="6649"/>
                  <a:pt x="1371915" y="11310"/>
                  <a:pt x="1371600" y="18288"/>
                </a:cubicBezTo>
                <a:cubicBezTo>
                  <a:pt x="1107995" y="26464"/>
                  <a:pt x="1033361" y="32942"/>
                  <a:pt x="713232" y="18288"/>
                </a:cubicBezTo>
                <a:cubicBezTo>
                  <a:pt x="393103" y="3634"/>
                  <a:pt x="289343" y="43221"/>
                  <a:pt x="0" y="18288"/>
                </a:cubicBezTo>
                <a:cubicBezTo>
                  <a:pt x="-459" y="11562"/>
                  <a:pt x="-31" y="5093"/>
                  <a:pt x="0" y="0"/>
                </a:cubicBezTo>
                <a:close/>
              </a:path>
              <a:path w="1371600" h="18288" stroke="0" extrusionOk="0">
                <a:moveTo>
                  <a:pt x="0" y="0"/>
                </a:moveTo>
                <a:cubicBezTo>
                  <a:pt x="170249" y="-24099"/>
                  <a:pt x="504634" y="14338"/>
                  <a:pt x="644652" y="0"/>
                </a:cubicBezTo>
                <a:cubicBezTo>
                  <a:pt x="784670" y="-14338"/>
                  <a:pt x="1087773" y="8679"/>
                  <a:pt x="1371600" y="0"/>
                </a:cubicBezTo>
                <a:cubicBezTo>
                  <a:pt x="1372456" y="3662"/>
                  <a:pt x="1371030" y="13946"/>
                  <a:pt x="1371600" y="18288"/>
                </a:cubicBezTo>
                <a:cubicBezTo>
                  <a:pt x="1176823" y="-1409"/>
                  <a:pt x="900830" y="9989"/>
                  <a:pt x="713232" y="18288"/>
                </a:cubicBezTo>
                <a:cubicBezTo>
                  <a:pt x="525634" y="26587"/>
                  <a:pt x="282837" y="5724"/>
                  <a:pt x="0" y="18288"/>
                </a:cubicBezTo>
                <a:cubicBezTo>
                  <a:pt x="367" y="13143"/>
                  <a:pt x="-823" y="5844"/>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61569767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Zástupný obsah 6">
            <a:extLst>
              <a:ext uri="{FF2B5EF4-FFF2-40B4-BE49-F238E27FC236}">
                <a16:creationId xmlns:a16="http://schemas.microsoft.com/office/drawing/2014/main" id="{ACB6F10F-F13C-5237-2B27-31538CF0036C}"/>
              </a:ext>
            </a:extLst>
          </p:cNvPr>
          <p:cNvSpPr>
            <a:spLocks noGrp="1"/>
          </p:cNvSpPr>
          <p:nvPr>
            <p:ph idx="1"/>
          </p:nvPr>
        </p:nvSpPr>
        <p:spPr>
          <a:xfrm>
            <a:off x="4539993" y="4777739"/>
            <a:ext cx="7318631" cy="1399223"/>
          </a:xfrm>
        </p:spPr>
        <p:txBody>
          <a:bodyPr anchor="ctr">
            <a:noAutofit/>
          </a:bodyPr>
          <a:lstStyle/>
          <a:p>
            <a:pPr marL="0" indent="0" algn="just">
              <a:buNone/>
            </a:pPr>
            <a:r>
              <a:rPr lang="cs-CZ" sz="1800" b="0" i="0" dirty="0">
                <a:solidFill>
                  <a:srgbClr val="202124"/>
                </a:solidFill>
                <a:effectLst/>
                <a:highlight>
                  <a:srgbClr val="FFFFFF"/>
                </a:highlight>
                <a:latin typeface="Calibri" panose="020F0502020204030204" pitchFamily="34" charset="0"/>
                <a:cs typeface="Calibri" panose="020F0502020204030204" pitchFamily="34" charset="0"/>
              </a:rPr>
              <a:t>Logo Toyota se skládá ze tří prolínajících se elips, které </a:t>
            </a:r>
            <a:r>
              <a:rPr lang="cs-CZ" sz="1800" b="0" i="0" dirty="0">
                <a:solidFill>
                  <a:srgbClr val="040C28"/>
                </a:solidFill>
                <a:effectLst/>
                <a:latin typeface="Calibri" panose="020F0502020204030204" pitchFamily="34" charset="0"/>
                <a:cs typeface="Calibri" panose="020F0502020204030204" pitchFamily="34" charset="0"/>
              </a:rPr>
              <a:t>symbolizují srdce zákazníka, produktu a technologického pokroku</a:t>
            </a:r>
            <a:r>
              <a:rPr lang="cs-CZ" sz="1800" b="0" i="0" dirty="0">
                <a:solidFill>
                  <a:srgbClr val="202124"/>
                </a:solidFill>
                <a:effectLst/>
                <a:highlight>
                  <a:srgbClr val="FFFFFF"/>
                </a:highlight>
                <a:latin typeface="Calibri" panose="020F0502020204030204" pitchFamily="34" charset="0"/>
                <a:cs typeface="Calibri" panose="020F0502020204030204" pitchFamily="34" charset="0"/>
              </a:rPr>
              <a:t>. Z těchto elips lze vyskládat i nápis Toyota.</a:t>
            </a:r>
            <a:endParaRPr lang="cs-CZ" sz="1800" dirty="0">
              <a:latin typeface="Calibri" panose="020F0502020204030204" pitchFamily="34" charset="0"/>
              <a:cs typeface="Calibri" panose="020F0502020204030204" pitchFamily="34" charset="0"/>
            </a:endParaRPr>
          </a:p>
        </p:txBody>
      </p:sp>
      <p:pic>
        <p:nvPicPr>
          <p:cNvPr id="11" name="Obrázek 10" descr="Obsah obrázku text, logo, kruh, symbol&#10;&#10;Popis byl vytvořen automaticky">
            <a:extLst>
              <a:ext uri="{FF2B5EF4-FFF2-40B4-BE49-F238E27FC236}">
                <a16:creationId xmlns:a16="http://schemas.microsoft.com/office/drawing/2014/main" id="{53B14A2F-33CF-240E-46B7-0C2BCFE891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00450" y="256808"/>
            <a:ext cx="4800600" cy="4081829"/>
          </a:xfrm>
          <a:prstGeom prst="rect">
            <a:avLst/>
          </a:prstGeom>
        </p:spPr>
      </p:pic>
    </p:spTree>
    <p:extLst>
      <p:ext uri="{BB962C8B-B14F-4D97-AF65-F5344CB8AC3E}">
        <p14:creationId xmlns:p14="http://schemas.microsoft.com/office/powerpoint/2010/main" val="16450152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69B4C39-3C56-B979-73B6-C8251ADB929F}"/>
              </a:ext>
            </a:extLst>
          </p:cNvPr>
          <p:cNvSpPr>
            <a:spLocks noGrp="1"/>
          </p:cNvSpPr>
          <p:nvPr>
            <p:ph type="title"/>
          </p:nvPr>
        </p:nvSpPr>
        <p:spPr/>
        <p:txBody>
          <a:bodyPr/>
          <a:lstStyle/>
          <a:p>
            <a:r>
              <a:rPr lang="cs-CZ" dirty="0"/>
              <a:t>Zdroje:</a:t>
            </a:r>
          </a:p>
        </p:txBody>
      </p:sp>
      <p:sp>
        <p:nvSpPr>
          <p:cNvPr id="3" name="Zástupný obsah 2">
            <a:extLst>
              <a:ext uri="{FF2B5EF4-FFF2-40B4-BE49-F238E27FC236}">
                <a16:creationId xmlns:a16="http://schemas.microsoft.com/office/drawing/2014/main" id="{3848B2D8-510C-730C-39DA-9140A7420989}"/>
              </a:ext>
            </a:extLst>
          </p:cNvPr>
          <p:cNvSpPr>
            <a:spLocks noGrp="1"/>
          </p:cNvSpPr>
          <p:nvPr>
            <p:ph idx="1"/>
          </p:nvPr>
        </p:nvSpPr>
        <p:spPr/>
        <p:txBody>
          <a:bodyPr>
            <a:normAutofit/>
          </a:bodyPr>
          <a:lstStyle/>
          <a:p>
            <a:r>
              <a:rPr lang="cs-CZ" sz="1200" b="0" i="0" dirty="0">
                <a:solidFill>
                  <a:srgbClr val="212529"/>
                </a:solidFill>
                <a:effectLst/>
                <a:highlight>
                  <a:srgbClr val="FFFFFF"/>
                </a:highlight>
                <a:latin typeface="Open Sans" panose="020B0606030504020204" pitchFamily="34" charset="0"/>
              </a:rPr>
              <a:t>DEML, Jakub. GARAZ. </a:t>
            </a:r>
            <a:r>
              <a:rPr lang="cs-CZ" sz="1200" b="0" i="1" dirty="0">
                <a:solidFill>
                  <a:srgbClr val="212529"/>
                </a:solidFill>
                <a:effectLst/>
                <a:highlight>
                  <a:srgbClr val="FFFFFF"/>
                </a:highlight>
                <a:latin typeface="Open Sans" panose="020B0606030504020204" pitchFamily="34" charset="0"/>
              </a:rPr>
              <a:t>Co znamenají loga automobilek? Některé významy vás překvapí</a:t>
            </a:r>
            <a:r>
              <a:rPr lang="cs-CZ" sz="1200" b="0" i="0" dirty="0">
                <a:solidFill>
                  <a:srgbClr val="212529"/>
                </a:solidFill>
                <a:effectLst/>
                <a:highlight>
                  <a:srgbClr val="FFFFFF"/>
                </a:highlight>
                <a:latin typeface="Open Sans" panose="020B0606030504020204" pitchFamily="34" charset="0"/>
              </a:rPr>
              <a:t> [online]. 2018 [cit. 2024-05-09]. Dostupné z: </a:t>
            </a:r>
            <a:r>
              <a:rPr lang="cs-CZ" sz="1200" b="0" i="0" dirty="0">
                <a:solidFill>
                  <a:srgbClr val="212529"/>
                </a:solidFill>
                <a:effectLst/>
                <a:highlight>
                  <a:srgbClr val="FFFFFF"/>
                </a:highlight>
                <a:latin typeface="Open Sans" panose="020B0606030504020204" pitchFamily="34" charset="0"/>
                <a:hlinkClick r:id="rId2"/>
              </a:rPr>
              <a:t>https://www.garaz.cz/clanek/co-znamenaji-loga-automobilek-nektere-vyznamy-vas-prekvapi-4754</a:t>
            </a:r>
            <a:endParaRPr lang="cs-CZ" sz="1200" i="1" dirty="0">
              <a:solidFill>
                <a:srgbClr val="212121"/>
              </a:solidFill>
              <a:highlight>
                <a:srgbClr val="F2F2F2"/>
              </a:highlight>
              <a:latin typeface="Open Sans" panose="020B0606030504020204" pitchFamily="34" charset="0"/>
            </a:endParaRPr>
          </a:p>
          <a:p>
            <a:r>
              <a:rPr lang="en-US" sz="1200" b="0" i="0" dirty="0">
                <a:solidFill>
                  <a:srgbClr val="212529"/>
                </a:solidFill>
                <a:effectLst/>
                <a:highlight>
                  <a:srgbClr val="FFFFFF"/>
                </a:highlight>
                <a:latin typeface="Open Sans" panose="020B0606030504020204" pitchFamily="34" charset="0"/>
              </a:rPr>
              <a:t>PRIMOPRINT. </a:t>
            </a:r>
            <a:r>
              <a:rPr lang="en-US" sz="1200" b="0" i="1" dirty="0">
                <a:solidFill>
                  <a:srgbClr val="212529"/>
                </a:solidFill>
                <a:effectLst/>
                <a:highlight>
                  <a:srgbClr val="FFFFFF"/>
                </a:highlight>
                <a:latin typeface="Open Sans" panose="020B0606030504020204" pitchFamily="34" charset="0"/>
              </a:rPr>
              <a:t>13 Famous Logos That Make You Think</a:t>
            </a:r>
            <a:r>
              <a:rPr lang="en-US" sz="1200" b="0" i="0" dirty="0">
                <a:solidFill>
                  <a:srgbClr val="212529"/>
                </a:solidFill>
                <a:effectLst/>
                <a:highlight>
                  <a:srgbClr val="FFFFFF"/>
                </a:highlight>
                <a:latin typeface="Open Sans" panose="020B0606030504020204" pitchFamily="34" charset="0"/>
              </a:rPr>
              <a:t> [online]. 2019 [cit. 2024-05-09]. </a:t>
            </a:r>
            <a:r>
              <a:rPr lang="en-US" sz="1200" b="0" i="0" dirty="0" err="1">
                <a:solidFill>
                  <a:srgbClr val="212529"/>
                </a:solidFill>
                <a:effectLst/>
                <a:highlight>
                  <a:srgbClr val="FFFFFF"/>
                </a:highlight>
                <a:latin typeface="Open Sans" panose="020B0606030504020204" pitchFamily="34" charset="0"/>
              </a:rPr>
              <a:t>Dostupné</a:t>
            </a:r>
            <a:r>
              <a:rPr lang="en-US" sz="1200" b="0" i="0" dirty="0">
                <a:solidFill>
                  <a:srgbClr val="212529"/>
                </a:solidFill>
                <a:effectLst/>
                <a:highlight>
                  <a:srgbClr val="FFFFFF"/>
                </a:highlight>
                <a:latin typeface="Open Sans" panose="020B0606030504020204" pitchFamily="34" charset="0"/>
              </a:rPr>
              <a:t> z: </a:t>
            </a:r>
            <a:r>
              <a:rPr lang="en-US" sz="1200" b="0" i="0" dirty="0">
                <a:solidFill>
                  <a:srgbClr val="212529"/>
                </a:solidFill>
                <a:effectLst/>
                <a:highlight>
                  <a:srgbClr val="FFFFFF"/>
                </a:highlight>
                <a:latin typeface="Open Sans" panose="020B0606030504020204" pitchFamily="34" charset="0"/>
                <a:hlinkClick r:id="rId3"/>
              </a:rPr>
              <a:t>https://www.primoprint.com/blog/13-famous-logos-that-make-you-think/</a:t>
            </a:r>
            <a:endParaRPr lang="cs-CZ" sz="1200" b="0" i="0" dirty="0">
              <a:solidFill>
                <a:srgbClr val="212529"/>
              </a:solidFill>
              <a:effectLst/>
              <a:highlight>
                <a:srgbClr val="FFFFFF"/>
              </a:highlight>
              <a:latin typeface="Open Sans" panose="020B0606030504020204" pitchFamily="34" charset="0"/>
            </a:endParaRPr>
          </a:p>
          <a:p>
            <a:r>
              <a:rPr lang="cs-CZ" sz="1200" b="0" i="0" dirty="0">
                <a:solidFill>
                  <a:srgbClr val="212529"/>
                </a:solidFill>
                <a:effectLst/>
                <a:highlight>
                  <a:srgbClr val="FFFFFF"/>
                </a:highlight>
                <a:latin typeface="Open Sans" panose="020B0606030504020204" pitchFamily="34" charset="0"/>
              </a:rPr>
              <a:t>TV NOVA. </a:t>
            </a:r>
            <a:r>
              <a:rPr lang="cs-CZ" sz="1200" b="0" i="1" dirty="0">
                <a:solidFill>
                  <a:srgbClr val="212529"/>
                </a:solidFill>
                <a:effectLst/>
                <a:highlight>
                  <a:srgbClr val="FFFFFF"/>
                </a:highlight>
                <a:latin typeface="Open Sans" panose="020B0606030504020204" pitchFamily="34" charset="0"/>
              </a:rPr>
              <a:t>Loga známých firem ukrývají utajené symboly! Najdete je taky? Zdroj: https://tn.nova.cz/zpravodajstvi/clanek/327920-loga-znamych-firem-ukryvaji-utajene-symboly-najdete-je-taky?campaignsrc=tn_clipboard</a:t>
            </a:r>
            <a:r>
              <a:rPr lang="cs-CZ" sz="1200" b="0" i="0" dirty="0">
                <a:solidFill>
                  <a:srgbClr val="212529"/>
                </a:solidFill>
                <a:effectLst/>
                <a:highlight>
                  <a:srgbClr val="FFFFFF"/>
                </a:highlight>
                <a:latin typeface="Open Sans" panose="020B0606030504020204" pitchFamily="34" charset="0"/>
              </a:rPr>
              <a:t> [online]. 2016 [cit. 2024-05-09]. Dostupné z: </a:t>
            </a:r>
            <a:r>
              <a:rPr lang="cs-CZ" sz="1200" b="0" i="0" dirty="0">
                <a:solidFill>
                  <a:srgbClr val="212529"/>
                </a:solidFill>
                <a:effectLst/>
                <a:highlight>
                  <a:srgbClr val="FFFFFF"/>
                </a:highlight>
                <a:latin typeface="Open Sans" panose="020B0606030504020204" pitchFamily="34" charset="0"/>
                <a:hlinkClick r:id="rId4"/>
              </a:rPr>
              <a:t>https://tn.nova.cz/zpravodajstvi/clanek/327920-loga-znamych-firem-ukryvaji-utajene-symboly-najdete-je-taky</a:t>
            </a:r>
            <a:endParaRPr lang="cs-CZ" sz="1200" b="0" i="0" dirty="0">
              <a:solidFill>
                <a:srgbClr val="212529"/>
              </a:solidFill>
              <a:effectLst/>
              <a:highlight>
                <a:srgbClr val="FFFFFF"/>
              </a:highlight>
              <a:latin typeface="Open Sans" panose="020B0606030504020204" pitchFamily="34" charset="0"/>
            </a:endParaRPr>
          </a:p>
          <a:p>
            <a:r>
              <a:rPr lang="cs-CZ" sz="1200" b="0" i="0" dirty="0">
                <a:solidFill>
                  <a:srgbClr val="212529"/>
                </a:solidFill>
                <a:effectLst/>
                <a:highlight>
                  <a:srgbClr val="FFFFFF"/>
                </a:highlight>
                <a:latin typeface="Open Sans" panose="020B0606030504020204" pitchFamily="34" charset="0"/>
              </a:rPr>
              <a:t>HAPPYMAG. </a:t>
            </a:r>
            <a:r>
              <a:rPr lang="cs-CZ" sz="1200" b="0" i="1" dirty="0">
                <a:solidFill>
                  <a:srgbClr val="212529"/>
                </a:solidFill>
                <a:effectLst/>
                <a:highlight>
                  <a:srgbClr val="FFFFFF"/>
                </a:highlight>
                <a:latin typeface="Open Sans" panose="020B0606030504020204" pitchFamily="34" charset="0"/>
              </a:rPr>
              <a:t>15 skrytých vzkazů v logách známých značek, o kterých jste neměli tušení</a:t>
            </a:r>
            <a:r>
              <a:rPr lang="cs-CZ" sz="1200" b="0" i="0" dirty="0">
                <a:solidFill>
                  <a:srgbClr val="212529"/>
                </a:solidFill>
                <a:effectLst/>
                <a:highlight>
                  <a:srgbClr val="FFFFFF"/>
                </a:highlight>
                <a:latin typeface="Open Sans" panose="020B0606030504020204" pitchFamily="34" charset="0"/>
              </a:rPr>
              <a:t> [online]. 2017 [cit. 2024-05-09]. Dostupné z: </a:t>
            </a:r>
            <a:r>
              <a:rPr lang="cs-CZ" sz="1200" b="0" i="0" dirty="0">
                <a:solidFill>
                  <a:srgbClr val="212529"/>
                </a:solidFill>
                <a:effectLst/>
                <a:highlight>
                  <a:srgbClr val="FFFFFF"/>
                </a:highlight>
                <a:latin typeface="Open Sans" panose="020B0606030504020204" pitchFamily="34" charset="0"/>
                <a:hlinkClick r:id="rId5"/>
              </a:rPr>
              <a:t>https://happymag.cz/zabava/15-skrytych-vzkazu-logach-znamych-znacek-kterych-nemeli-tuseni/</a:t>
            </a:r>
            <a:endParaRPr lang="cs-CZ" sz="1200" b="0" i="0" dirty="0">
              <a:solidFill>
                <a:srgbClr val="212529"/>
              </a:solidFill>
              <a:effectLst/>
              <a:highlight>
                <a:srgbClr val="FFFFFF"/>
              </a:highlight>
              <a:latin typeface="Open Sans" panose="020B0606030504020204" pitchFamily="34" charset="0"/>
            </a:endParaRPr>
          </a:p>
          <a:p>
            <a:r>
              <a:rPr lang="cs-CZ" sz="1200" b="0" i="0" dirty="0">
                <a:solidFill>
                  <a:srgbClr val="212529"/>
                </a:solidFill>
                <a:effectLst/>
                <a:highlight>
                  <a:srgbClr val="FFFFFF"/>
                </a:highlight>
                <a:latin typeface="Open Sans" panose="020B0606030504020204" pitchFamily="34" charset="0"/>
              </a:rPr>
              <a:t>CHROBOK, Michael. SMARTMANIA. </a:t>
            </a:r>
            <a:r>
              <a:rPr lang="cs-CZ" sz="1200" b="0" i="1" dirty="0">
                <a:solidFill>
                  <a:srgbClr val="212529"/>
                </a:solidFill>
                <a:effectLst/>
                <a:highlight>
                  <a:srgbClr val="FFFFFF"/>
                </a:highlight>
                <a:latin typeface="Open Sans" panose="020B0606030504020204" pitchFamily="34" charset="0"/>
              </a:rPr>
              <a:t>Proč má Apple v logu nakousnuté jablko? Odpověď vás překvapí</a:t>
            </a:r>
            <a:r>
              <a:rPr lang="cs-CZ" sz="1200" b="0" i="0" dirty="0">
                <a:solidFill>
                  <a:srgbClr val="212529"/>
                </a:solidFill>
                <a:effectLst/>
                <a:highlight>
                  <a:srgbClr val="FFFFFF"/>
                </a:highlight>
                <a:latin typeface="Open Sans" panose="020B0606030504020204" pitchFamily="34" charset="0"/>
              </a:rPr>
              <a:t> [online]. 2021 [cit. 2024-05-09]. Dostupné z: </a:t>
            </a:r>
            <a:r>
              <a:rPr lang="cs-CZ" sz="1200" b="0" i="0" dirty="0">
                <a:solidFill>
                  <a:srgbClr val="212529"/>
                </a:solidFill>
                <a:effectLst/>
                <a:highlight>
                  <a:srgbClr val="FFFFFF"/>
                </a:highlight>
                <a:latin typeface="Open Sans" panose="020B0606030504020204" pitchFamily="34" charset="0"/>
                <a:hlinkClick r:id="rId6"/>
              </a:rPr>
              <a:t>https://smartmania.cz/proc-ma-apple-v-logu-nakousnute-jablko-odpoved-vas-prekvapi/</a:t>
            </a:r>
            <a:endParaRPr lang="cs-CZ" sz="1200" b="0" i="0" dirty="0">
              <a:solidFill>
                <a:srgbClr val="212529"/>
              </a:solidFill>
              <a:effectLst/>
              <a:highlight>
                <a:srgbClr val="FFFFFF"/>
              </a:highlight>
              <a:latin typeface="Open Sans" panose="020B0606030504020204" pitchFamily="34" charset="0"/>
            </a:endParaRPr>
          </a:p>
          <a:p>
            <a:r>
              <a:rPr lang="cs-CZ" sz="1200" b="0" i="0" dirty="0">
                <a:solidFill>
                  <a:srgbClr val="212529"/>
                </a:solidFill>
                <a:effectLst/>
                <a:highlight>
                  <a:srgbClr val="FFFFFF"/>
                </a:highlight>
                <a:latin typeface="Open Sans" panose="020B0606030504020204" pitchFamily="34" charset="0"/>
              </a:rPr>
              <a:t>DVOŘÁČEK, Jakub. CLICKBAIT. </a:t>
            </a:r>
            <a:r>
              <a:rPr lang="cs-CZ" sz="1200" b="0" i="1" dirty="0">
                <a:solidFill>
                  <a:srgbClr val="212529"/>
                </a:solidFill>
                <a:effectLst/>
                <a:highlight>
                  <a:srgbClr val="FFFFFF"/>
                </a:highlight>
                <a:latin typeface="Open Sans" panose="020B0606030504020204" pitchFamily="34" charset="0"/>
              </a:rPr>
              <a:t>Známá loga a jejich skryté významy</a:t>
            </a:r>
            <a:r>
              <a:rPr lang="cs-CZ" sz="1200" b="0" i="0" dirty="0">
                <a:solidFill>
                  <a:srgbClr val="212529"/>
                </a:solidFill>
                <a:effectLst/>
                <a:highlight>
                  <a:srgbClr val="FFFFFF"/>
                </a:highlight>
                <a:latin typeface="Open Sans" panose="020B0606030504020204" pitchFamily="34" charset="0"/>
              </a:rPr>
              <a:t> [online]. 2021 [cit. 2024-05-09]. Dostupné z: https://clickbait.cz/2021/12/01/znama-loga-a-jejich-skryte-vyznamy/</a:t>
            </a:r>
            <a:endParaRPr lang="cs-CZ" sz="1200" dirty="0"/>
          </a:p>
        </p:txBody>
      </p:sp>
    </p:spTree>
    <p:extLst>
      <p:ext uri="{BB962C8B-B14F-4D97-AF65-F5344CB8AC3E}">
        <p14:creationId xmlns:p14="http://schemas.microsoft.com/office/powerpoint/2010/main" val="8943714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42A2E37-69FF-57EE-6F90-F46363D45D17}"/>
              </a:ext>
            </a:extLst>
          </p:cNvPr>
          <p:cNvSpPr>
            <a:spLocks noGrp="1"/>
          </p:cNvSpPr>
          <p:nvPr>
            <p:ph type="title"/>
          </p:nvPr>
        </p:nvSpPr>
        <p:spPr/>
        <p:txBody>
          <a:bodyPr/>
          <a:lstStyle/>
          <a:p>
            <a:endParaRPr lang="cs-CZ"/>
          </a:p>
        </p:txBody>
      </p:sp>
      <p:pic>
        <p:nvPicPr>
          <p:cNvPr id="4" name="Zástupný obsah 3">
            <a:extLst>
              <a:ext uri="{FF2B5EF4-FFF2-40B4-BE49-F238E27FC236}">
                <a16:creationId xmlns:a16="http://schemas.microsoft.com/office/drawing/2014/main" id="{47E6BEB1-9847-5D00-140C-B3DDB91EA80A}"/>
              </a:ext>
            </a:extLst>
          </p:cNvPr>
          <p:cNvPicPr>
            <a:picLocks noGrp="1" noChangeAspect="1"/>
          </p:cNvPicPr>
          <p:nvPr>
            <p:ph idx="1"/>
          </p:nvPr>
        </p:nvPicPr>
        <p:blipFill>
          <a:blip r:embed="rId2"/>
          <a:srcRect l="24937" t="43500" r="44406" b="31666"/>
          <a:stretch>
            <a:fillRect/>
          </a:stretch>
        </p:blipFill>
        <p:spPr>
          <a:xfrm>
            <a:off x="3292724" y="4303326"/>
            <a:ext cx="5606552" cy="2554674"/>
          </a:xfrm>
          <a:prstGeom prst="rect">
            <a:avLst/>
          </a:prstGeom>
        </p:spPr>
      </p:pic>
    </p:spTree>
    <p:extLst>
      <p:ext uri="{BB962C8B-B14F-4D97-AF65-F5344CB8AC3E}">
        <p14:creationId xmlns:p14="http://schemas.microsoft.com/office/powerpoint/2010/main" val="477217318"/>
      </p:ext>
    </p:extLst>
  </p:cSld>
  <p:clrMapOvr>
    <a:masterClrMapping/>
  </p:clrMapOvr>
</p:sld>
</file>

<file path=ppt/theme/theme1.xml><?xml version="1.0" encoding="utf-8"?>
<a:theme xmlns:a="http://schemas.openxmlformats.org/drawingml/2006/main" name="Motiv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123</TotalTime>
  <Words>1551</Words>
  <Application>Microsoft Office PowerPoint</Application>
  <PresentationFormat>Širokoúhlá obrazovka</PresentationFormat>
  <Paragraphs>49</Paragraphs>
  <Slides>23</Slides>
  <Notes>0</Notes>
  <HiddenSlides>0</HiddenSlides>
  <MMClips>0</MMClips>
  <ScaleCrop>false</ScaleCrop>
  <HeadingPairs>
    <vt:vector size="6" baseType="variant">
      <vt:variant>
        <vt:lpstr>Použitá písma</vt:lpstr>
      </vt:variant>
      <vt:variant>
        <vt:i4>5</vt:i4>
      </vt:variant>
      <vt:variant>
        <vt:lpstr>Motiv</vt:lpstr>
      </vt:variant>
      <vt:variant>
        <vt:i4>1</vt:i4>
      </vt:variant>
      <vt:variant>
        <vt:lpstr>Nadpisy snímků</vt:lpstr>
      </vt:variant>
      <vt:variant>
        <vt:i4>23</vt:i4>
      </vt:variant>
    </vt:vector>
  </HeadingPairs>
  <TitlesOfParts>
    <vt:vector size="29" baseType="lpstr">
      <vt:lpstr>Aptos</vt:lpstr>
      <vt:lpstr>Aptos Display</vt:lpstr>
      <vt:lpstr>Arial</vt:lpstr>
      <vt:lpstr>Calibri</vt:lpstr>
      <vt:lpstr>Open Sans</vt:lpstr>
      <vt:lpstr>Motiv Office</vt:lpstr>
      <vt:lpstr>Známá loga a jejich příběh</vt:lpstr>
      <vt:lpstr>Prezentace aplikace PowerPoint</vt:lpstr>
      <vt:lpstr>FedEx</vt:lpstr>
      <vt:lpstr>Roxy</vt:lpstr>
      <vt:lpstr>Beats by Dre</vt:lpstr>
      <vt:lpstr>Hyundai</vt:lpstr>
      <vt:lpstr>Amazon</vt:lpstr>
      <vt:lpstr>NBC</vt:lpstr>
      <vt:lpstr>Toblerone</vt:lpstr>
      <vt:lpstr>Tour de France</vt:lpstr>
      <vt:lpstr>Pinterest</vt:lpstr>
      <vt:lpstr>Formule 1</vt:lpstr>
      <vt:lpstr>Carrefour</vt:lpstr>
      <vt:lpstr>Adidas</vt:lpstr>
      <vt:lpstr>Levi´s</vt:lpstr>
      <vt:lpstr>Gillette</vt:lpstr>
      <vt:lpstr>LG</vt:lpstr>
      <vt:lpstr>IKEA</vt:lpstr>
      <vt:lpstr>Wikipedie</vt:lpstr>
      <vt:lpstr>Apple</vt:lpstr>
      <vt:lpstr>Toyota</vt:lpstr>
      <vt:lpstr>Zdroje:</vt:lpstr>
      <vt:lpstr>Prezentace aplikace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Známá loga a jejich příběh</dc:title>
  <dc:creator>bon bon</dc:creator>
  <cp:lastModifiedBy>Karolína Valerová</cp:lastModifiedBy>
  <cp:revision>10</cp:revision>
  <dcterms:created xsi:type="dcterms:W3CDTF">2024-03-10T10:25:16Z</dcterms:created>
  <dcterms:modified xsi:type="dcterms:W3CDTF">2025-08-23T09:37:25Z</dcterms:modified>
</cp:coreProperties>
</file>